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comments/comment4.xml" ContentType="application/vnd.openxmlformats-officedocument.presentationml.comments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29" r:id="rId1"/>
  </p:sldMasterIdLst>
  <p:notesMasterIdLst>
    <p:notesMasterId r:id="rId99"/>
  </p:notesMasterIdLst>
  <p:sldIdLst>
    <p:sldId id="256" r:id="rId2"/>
    <p:sldId id="260" r:id="rId3"/>
    <p:sldId id="407" r:id="rId4"/>
    <p:sldId id="314" r:id="rId5"/>
    <p:sldId id="299" r:id="rId6"/>
    <p:sldId id="298" r:id="rId7"/>
    <p:sldId id="300" r:id="rId8"/>
    <p:sldId id="302" r:id="rId9"/>
    <p:sldId id="303" r:id="rId10"/>
    <p:sldId id="304" r:id="rId11"/>
    <p:sldId id="306" r:id="rId12"/>
    <p:sldId id="363" r:id="rId13"/>
    <p:sldId id="364" r:id="rId14"/>
    <p:sldId id="310" r:id="rId15"/>
    <p:sldId id="323" r:id="rId16"/>
    <p:sldId id="308" r:id="rId17"/>
    <p:sldId id="307" r:id="rId18"/>
    <p:sldId id="309" r:id="rId19"/>
    <p:sldId id="367" r:id="rId20"/>
    <p:sldId id="361" r:id="rId21"/>
    <p:sldId id="301" r:id="rId22"/>
    <p:sldId id="372" r:id="rId23"/>
    <p:sldId id="373" r:id="rId24"/>
    <p:sldId id="374" r:id="rId25"/>
    <p:sldId id="312" r:id="rId26"/>
    <p:sldId id="311" r:id="rId27"/>
    <p:sldId id="313" r:id="rId28"/>
    <p:sldId id="317" r:id="rId29"/>
    <p:sldId id="324" r:id="rId30"/>
    <p:sldId id="318" r:id="rId31"/>
    <p:sldId id="316" r:id="rId32"/>
    <p:sldId id="319" r:id="rId33"/>
    <p:sldId id="320" r:id="rId34"/>
    <p:sldId id="368" r:id="rId35"/>
    <p:sldId id="369" r:id="rId36"/>
    <p:sldId id="322" r:id="rId37"/>
    <p:sldId id="365" r:id="rId38"/>
    <p:sldId id="325" r:id="rId39"/>
    <p:sldId id="408" r:id="rId40"/>
    <p:sldId id="327" r:id="rId41"/>
    <p:sldId id="328" r:id="rId42"/>
    <p:sldId id="329" r:id="rId43"/>
    <p:sldId id="330" r:id="rId44"/>
    <p:sldId id="331" r:id="rId45"/>
    <p:sldId id="349" r:id="rId46"/>
    <p:sldId id="395" r:id="rId47"/>
    <p:sldId id="332" r:id="rId48"/>
    <p:sldId id="377" r:id="rId49"/>
    <p:sldId id="346" r:id="rId50"/>
    <p:sldId id="333" r:id="rId51"/>
    <p:sldId id="334" r:id="rId52"/>
    <p:sldId id="347" r:id="rId53"/>
    <p:sldId id="337" r:id="rId54"/>
    <p:sldId id="336" r:id="rId55"/>
    <p:sldId id="378" r:id="rId56"/>
    <p:sldId id="376" r:id="rId57"/>
    <p:sldId id="379" r:id="rId58"/>
    <p:sldId id="380" r:id="rId59"/>
    <p:sldId id="339" r:id="rId60"/>
    <p:sldId id="340" r:id="rId61"/>
    <p:sldId id="403" r:id="rId62"/>
    <p:sldId id="348" r:id="rId63"/>
    <p:sldId id="341" r:id="rId64"/>
    <p:sldId id="342" r:id="rId65"/>
    <p:sldId id="396" r:id="rId66"/>
    <p:sldId id="397" r:id="rId67"/>
    <p:sldId id="398" r:id="rId68"/>
    <p:sldId id="394" r:id="rId69"/>
    <p:sldId id="351" r:id="rId70"/>
    <p:sldId id="404" r:id="rId71"/>
    <p:sldId id="405" r:id="rId72"/>
    <p:sldId id="406" r:id="rId73"/>
    <p:sldId id="388" r:id="rId74"/>
    <p:sldId id="355" r:id="rId75"/>
    <p:sldId id="353" r:id="rId76"/>
    <p:sldId id="410" r:id="rId77"/>
    <p:sldId id="409" r:id="rId78"/>
    <p:sldId id="354" r:id="rId79"/>
    <p:sldId id="411" r:id="rId80"/>
    <p:sldId id="412" r:id="rId81"/>
    <p:sldId id="384" r:id="rId82"/>
    <p:sldId id="366" r:id="rId83"/>
    <p:sldId id="381" r:id="rId84"/>
    <p:sldId id="382" r:id="rId85"/>
    <p:sldId id="383" r:id="rId86"/>
    <p:sldId id="385" r:id="rId87"/>
    <p:sldId id="386" r:id="rId88"/>
    <p:sldId id="389" r:id="rId89"/>
    <p:sldId id="387" r:id="rId90"/>
    <p:sldId id="390" r:id="rId91"/>
    <p:sldId id="391" r:id="rId92"/>
    <p:sldId id="392" r:id="rId93"/>
    <p:sldId id="393" r:id="rId94"/>
    <p:sldId id="370" r:id="rId95"/>
    <p:sldId id="399" r:id="rId96"/>
    <p:sldId id="401" r:id="rId97"/>
    <p:sldId id="402" r:id="rId98"/>
  </p:sldIdLst>
  <p:sldSz cx="12192000" cy="6858000"/>
  <p:notesSz cx="6858000" cy="9144000"/>
  <p:defaultTextStyle>
    <a:defPPr>
      <a:defRPr lang="es-EC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ladys Eliana Carrillo Bastidas" initials="GECB" lastIdx="7" clrIdx="0">
    <p:extLst>
      <p:ext uri="{19B8F6BF-5375-455C-9EA6-DF929625EA0E}">
        <p15:presenceInfo xmlns:p15="http://schemas.microsoft.com/office/powerpoint/2012/main" userId="Gladys Eliana Carrillo Bastidas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8DA1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14" autoAdjust="0"/>
    <p:restoredTop sz="79271" autoAdjust="0"/>
  </p:normalViewPr>
  <p:slideViewPr>
    <p:cSldViewPr snapToGrid="0">
      <p:cViewPr varScale="1">
        <p:scale>
          <a:sx n="68" d="100"/>
          <a:sy n="68" d="100"/>
        </p:scale>
        <p:origin x="1123" y="58"/>
      </p:cViewPr>
      <p:guideLst/>
    </p:cSldViewPr>
  </p:slideViewPr>
  <p:outlineViewPr>
    <p:cViewPr>
      <p:scale>
        <a:sx n="33" d="100"/>
        <a:sy n="33" d="100"/>
      </p:scale>
      <p:origin x="0" y="-5198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3154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notesMaster" Target="notesMasters/notesMaster1.xml"/><Relationship Id="rId10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tableStyles" Target="tableStyle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5-08T17:40:30.185" idx="1">
    <p:pos x="10" y="10"/>
    <p:text>luego de esta diapositiva los objetivos de la unidad</p:text>
    <p:extLst>
      <p:ext uri="{C676402C-5697-4E1C-873F-D02D1690AC5C}">
        <p15:threadingInfo xmlns:p15="http://schemas.microsoft.com/office/powerpoint/2012/main" timeZoneBias="30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5-08T17:51:04.027" idx="3">
    <p:pos x="10" y="10"/>
    <p:text>he agregado esta diapositiva. Estos gráficos me gustan porque se puede ver como pueden heredar e implementar las clases e interfaces</p:text>
    <p:extLst>
      <p:ext uri="{C676402C-5697-4E1C-873F-D02D1690AC5C}">
        <p15:threadingInfo xmlns:p15="http://schemas.microsoft.com/office/powerpoint/2012/main" timeZoneBias="30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5-08T17:48:01.771" idx="2">
    <p:pos x="10" y="10"/>
    <p:text>el titulo de esta diapositiva no debería ser como la diapositiva anterior solo diferencias?</p:text>
    <p:extLst>
      <p:ext uri="{C676402C-5697-4E1C-873F-D02D1690AC5C}">
        <p15:threadingInfo xmlns:p15="http://schemas.microsoft.com/office/powerpoint/2012/main" timeZoneBias="30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5-08T21:26:42.794" idx="4">
    <p:pos x="10" y="10"/>
    <p:text>La explicación en este post me parece buena también https://www.luaces-novo.es/enlace-dinamico-en-java/   Puse 3 diapositivas en base al link que de pronto se pueden combinar con lo que está en esta diapositiva</p:text>
    <p:extLst>
      <p:ext uri="{C676402C-5697-4E1C-873F-D02D1690AC5C}">
        <p15:threadingInfo xmlns:p15="http://schemas.microsoft.com/office/powerpoint/2012/main" timeZoneBias="30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419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D73D58-EA73-4213-9741-4F071CDA37B5}" type="datetimeFigureOut">
              <a:rPr lang="es-419" smtClean="0"/>
              <a:t>17/5/2019</a:t>
            </a:fld>
            <a:endParaRPr lang="es-419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419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419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419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5581F6-2B5C-4EF8-9828-3D0F1C5257E3}" type="slidenum">
              <a:rPr lang="es-419" smtClean="0"/>
              <a:t>‹#›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10451179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>
            <a:spLocks noGrp="1"/>
          </p:cNvSpPr>
          <p:nvPr>
            <p:ph type="sldNum" idx="12"/>
          </p:nvPr>
        </p:nvSpPr>
        <p:spPr>
          <a:xfrm>
            <a:off x="4050068" y="8974720"/>
            <a:ext cx="3098400" cy="472500"/>
          </a:xfrm>
          <a:prstGeom prst="rect">
            <a:avLst/>
          </a:prstGeom>
          <a:noFill/>
          <a:ln>
            <a:noFill/>
          </a:ln>
        </p:spPr>
        <p:txBody>
          <a:bodyPr lIns="95025" tIns="47500" rIns="95025" bIns="475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lang="en-US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Shape 103"/>
          <p:cNvSpPr>
            <a:spLocks noGrp="1" noRot="1" noChangeAspect="1"/>
          </p:cNvSpPr>
          <p:nvPr>
            <p:ph type="sldImg" idx="2"/>
          </p:nvPr>
        </p:nvSpPr>
        <p:spPr>
          <a:xfrm>
            <a:off x="425450" y="708025"/>
            <a:ext cx="6299200" cy="35433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04" name="Shape 104"/>
          <p:cNvSpPr txBox="1">
            <a:spLocks noGrp="1"/>
          </p:cNvSpPr>
          <p:nvPr>
            <p:ph type="body" idx="1"/>
          </p:nvPr>
        </p:nvSpPr>
        <p:spPr>
          <a:xfrm>
            <a:off x="715009" y="4488180"/>
            <a:ext cx="5720100" cy="4251900"/>
          </a:xfrm>
          <a:prstGeom prst="rect">
            <a:avLst/>
          </a:prstGeom>
          <a:noFill/>
          <a:ln>
            <a:noFill/>
          </a:ln>
        </p:spPr>
        <p:txBody>
          <a:bodyPr lIns="95025" tIns="47500" rIns="95025" bIns="475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Hasta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ahora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hemos</a:t>
            </a: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hablado</a:t>
            </a:r>
            <a:r>
              <a:rPr lang="en-US" sz="1200" b="0" i="0" u="none" strike="noStrike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baseline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mucho</a:t>
            </a:r>
            <a:r>
              <a:rPr lang="en-US" sz="1200" b="0" i="0" u="none" strike="noStrike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baseline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acerca</a:t>
            </a:r>
            <a:r>
              <a:rPr lang="en-US" sz="1200" b="0" i="0" u="none" strike="noStrike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 la </a:t>
            </a:r>
            <a:r>
              <a:rPr lang="en-US" sz="1200" b="0" i="0" u="none" strike="noStrike" cap="none" baseline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abstraccion</a:t>
            </a:r>
            <a:r>
              <a:rPr lang="en-US" sz="1200" b="0" i="0" u="none" strike="noStrike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y el </a:t>
            </a:r>
            <a:r>
              <a:rPr lang="en-US" sz="1200" b="0" i="0" u="none" strike="noStrike" cap="none" baseline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encapsulamiento</a:t>
            </a:r>
            <a:r>
              <a:rPr lang="en-US" sz="1200" b="0" i="0" u="none" strike="noStrike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</a:t>
            </a:r>
            <a:r>
              <a:rPr lang="en-US" sz="1200" b="0" i="0" u="none" strike="noStrike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baseline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herencia</a:t>
            </a:r>
            <a:r>
              <a:rPr lang="en-US" sz="1200" b="0" i="0" u="none" strike="noStrike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baseline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hace</a:t>
            </a:r>
            <a:r>
              <a:rPr lang="en-US" sz="1200" b="0" i="0" u="none" strike="noStrike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baseline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presente</a:t>
            </a:r>
            <a:r>
              <a:rPr lang="en-US" sz="1200" b="0" i="0" u="none" strike="noStrike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baseline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una</a:t>
            </a:r>
            <a:r>
              <a:rPr lang="en-US" sz="1200" b="0" i="0" u="none" strike="noStrike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 las </a:t>
            </a:r>
            <a:r>
              <a:rPr lang="en-US" sz="1200" b="0" i="0" u="none" strike="noStrike" cap="none" baseline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ventajas</a:t>
            </a:r>
            <a:r>
              <a:rPr lang="en-US" sz="1200" b="0" i="0" u="none" strike="noStrike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del </a:t>
            </a:r>
            <a:r>
              <a:rPr lang="en-US" sz="1200" b="0" i="0" u="none" strike="noStrike" cap="none" baseline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paradigma</a:t>
            </a:r>
            <a:r>
              <a:rPr lang="en-US" sz="1200" b="0" i="0" u="none" strike="noStrike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 la </a:t>
            </a:r>
            <a:r>
              <a:rPr lang="en-US" sz="1200" b="0" i="0" u="none" strike="noStrike" cap="none" baseline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programacion</a:t>
            </a:r>
            <a:r>
              <a:rPr lang="en-US" sz="1200" b="0" i="0" u="none" strike="noStrike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200" b="0" i="0" u="none" strike="noStrike" cap="none" baseline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Orientado</a:t>
            </a:r>
            <a:r>
              <a:rPr lang="en-US" sz="1200" b="0" i="0" u="none" strike="noStrike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 </a:t>
            </a:r>
            <a:r>
              <a:rPr lang="en-US" sz="1200" b="0" i="0" u="none" strike="noStrike" cap="none" baseline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Objeto</a:t>
            </a:r>
            <a:r>
              <a:rPr lang="en-US" sz="1200" b="0" i="0" u="none" strike="noStrike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el </a:t>
            </a:r>
            <a:r>
              <a:rPr lang="en-US" sz="1200" b="0" i="0" u="none" strike="noStrike" cap="none" baseline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reuso</a:t>
            </a:r>
            <a:r>
              <a:rPr lang="en-US" sz="1200" b="0" i="0" u="none" strike="noStrike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1200" b="0" i="0" u="none" strike="noStrike" cap="none" baseline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codigo</a:t>
            </a:r>
            <a:r>
              <a:rPr lang="en-US" sz="1200" b="0" i="0" u="none" strike="noStrike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100880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sz="1200" b="1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Notas</a:t>
            </a:r>
            <a:r>
              <a:rPr lang="en-AU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para el professor: </a:t>
            </a:r>
          </a:p>
          <a:p>
            <a:r>
              <a:rPr lang="en-A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1.- Horse constructor is invoked. Every constructor invokes the constructor  of its superclass with an (implicit) call to super(), unless the constructor</a:t>
            </a:r>
          </a:p>
          <a:p>
            <a:r>
              <a:rPr lang="en-A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invokes an overloaded constructor of the same class (more on that in a </a:t>
            </a:r>
            <a:r>
              <a:rPr lang="es-419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minute).</a:t>
            </a:r>
          </a:p>
          <a:p>
            <a:r>
              <a:rPr lang="en-A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2. Animal constructor is invoked (Animal is the superclass of Horse).</a:t>
            </a:r>
          </a:p>
          <a:p>
            <a:r>
              <a:rPr lang="en-A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3. Object constructor is invoked (Object is the ultimate superclass of all classes, so class Animal extends Object even though you don't actually</a:t>
            </a:r>
          </a:p>
          <a:p>
            <a:r>
              <a:rPr lang="en-A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type "extends Object" into the Animal class declaration. It's implicit.) At this point we're on the top of the stack.</a:t>
            </a:r>
          </a:p>
          <a:p>
            <a:r>
              <a:rPr lang="en-A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4. Object instance variables are given their explicit values. By </a:t>
            </a:r>
            <a:r>
              <a:rPr lang="en-AU" sz="1200" b="0" i="1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explicit </a:t>
            </a:r>
            <a:r>
              <a:rPr lang="en-A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values, we mean values that are assigned at the time the variables are declared,</a:t>
            </a:r>
          </a:p>
          <a:p>
            <a:r>
              <a:rPr lang="en-A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like "int x = 27", where "27" is the explicit value (as opposed to the default value) of the instance variable.</a:t>
            </a:r>
          </a:p>
          <a:p>
            <a:r>
              <a:rPr lang="es-419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5. </a:t>
            </a:r>
            <a:r>
              <a:rPr lang="es-419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Object</a:t>
            </a:r>
            <a:r>
              <a:rPr lang="es-419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constructor completes.</a:t>
            </a:r>
          </a:p>
          <a:p>
            <a:r>
              <a:rPr lang="en-A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6. Animal instance variables are given their explicit values (if any).</a:t>
            </a:r>
          </a:p>
          <a:p>
            <a:r>
              <a:rPr lang="es-419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7. Animal constructor completes.</a:t>
            </a:r>
          </a:p>
          <a:p>
            <a:r>
              <a:rPr lang="en-AU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8. Horse instance variables are given their explicit values (if any).</a:t>
            </a:r>
          </a:p>
          <a:p>
            <a:r>
              <a:rPr lang="es-419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9. </a:t>
            </a:r>
            <a:r>
              <a:rPr lang="es-419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Horse</a:t>
            </a:r>
            <a:r>
              <a:rPr lang="es-419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constructor completes.</a:t>
            </a:r>
            <a:endParaRPr lang="es-419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5581F6-2B5C-4EF8-9828-3D0F1C5257E3}" type="slidenum">
              <a:rPr lang="es-419" smtClean="0"/>
              <a:t>17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28511352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419" b="1" dirty="0"/>
              <a:t>Notas para el profesor:</a:t>
            </a:r>
          </a:p>
          <a:p>
            <a:endParaRPr lang="es-419" dirty="0"/>
          </a:p>
          <a:p>
            <a:r>
              <a:rPr lang="es-419" dirty="0"/>
              <a:t>En</a:t>
            </a:r>
            <a:r>
              <a:rPr lang="es-419" baseline="0" dirty="0"/>
              <a:t> el momento que la superclase tiene un constructor con argumentos,  super() sin argumentos dejara de funcionar, ya que la superclase dejara de tener un constructor </a:t>
            </a:r>
            <a:r>
              <a:rPr lang="es-419" baseline="0" dirty="0" err="1"/>
              <a:t>vacio</a:t>
            </a:r>
            <a:r>
              <a:rPr lang="es-419" baseline="0" dirty="0"/>
              <a:t> por default, a menos que explícitamente lo creemos.</a:t>
            </a:r>
          </a:p>
          <a:p>
            <a:endParaRPr lang="es-419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5581F6-2B5C-4EF8-9828-3D0F1C5257E3}" type="slidenum">
              <a:rPr lang="es-419" smtClean="0"/>
              <a:t>18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964070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419" b="1" dirty="0"/>
              <a:t>Notas para el profesor:</a:t>
            </a:r>
          </a:p>
          <a:p>
            <a:endParaRPr lang="es-419" dirty="0"/>
          </a:p>
          <a:p>
            <a:r>
              <a:rPr lang="es-419" dirty="0"/>
              <a:t>En</a:t>
            </a:r>
            <a:r>
              <a:rPr lang="es-419" baseline="0" dirty="0"/>
              <a:t> el momento que la superclase tiene un constructor con argumentos,  super() sin argumentos dejara de funcionar, ya que la superclase dejara de tener un constructor </a:t>
            </a:r>
            <a:r>
              <a:rPr lang="es-419" baseline="0" dirty="0" err="1"/>
              <a:t>vacio</a:t>
            </a:r>
            <a:r>
              <a:rPr lang="es-419" baseline="0" dirty="0"/>
              <a:t> por default, a menos que explícitamente lo creemos.</a:t>
            </a:r>
          </a:p>
          <a:p>
            <a:endParaRPr lang="es-419" baseline="0" dirty="0"/>
          </a:p>
          <a:p>
            <a:r>
              <a:rPr lang="es-419" b="1" dirty="0"/>
              <a:t>Actividad</a:t>
            </a:r>
            <a:r>
              <a:rPr lang="es-419" dirty="0"/>
              <a:t>:</a:t>
            </a:r>
          </a:p>
          <a:p>
            <a:r>
              <a:rPr lang="es-419" dirty="0"/>
              <a:t>Puede pedir que un alumno corrija el constructor en la pizarra</a:t>
            </a:r>
          </a:p>
          <a:p>
            <a:endParaRPr lang="es-419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5581F6-2B5C-4EF8-9828-3D0F1C5257E3}" type="slidenum">
              <a:rPr lang="es-419" smtClean="0"/>
              <a:t>19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29345170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El </a:t>
            </a:r>
            <a:r>
              <a:rPr lang="en-US" dirty="0" err="1"/>
              <a:t>modificador</a:t>
            </a:r>
            <a:r>
              <a:rPr lang="en-US" dirty="0"/>
              <a:t> final </a:t>
            </a:r>
            <a:r>
              <a:rPr lang="en-US" dirty="0" err="1"/>
              <a:t>en</a:t>
            </a:r>
            <a:r>
              <a:rPr lang="en-US" dirty="0"/>
              <a:t> una </a:t>
            </a:r>
            <a:r>
              <a:rPr lang="en-US" dirty="0" err="1"/>
              <a:t>clase</a:t>
            </a:r>
            <a:r>
              <a:rPr lang="en-US" dirty="0"/>
              <a:t> </a:t>
            </a:r>
            <a:r>
              <a:rPr lang="en-US" dirty="0" err="1"/>
              <a:t>evita</a:t>
            </a:r>
            <a:r>
              <a:rPr lang="en-US" dirty="0"/>
              <a:t> que la </a:t>
            </a:r>
            <a:r>
              <a:rPr lang="en-US" dirty="0" err="1"/>
              <a:t>clase</a:t>
            </a:r>
            <a:r>
              <a:rPr lang="en-US" dirty="0"/>
              <a:t> </a:t>
            </a:r>
            <a:r>
              <a:rPr lang="en-US" dirty="0" err="1"/>
              <a:t>pueda</a:t>
            </a:r>
            <a:r>
              <a:rPr lang="en-US" dirty="0"/>
              <a:t> ser </a:t>
            </a:r>
            <a:r>
              <a:rPr lang="en-US" dirty="0" err="1"/>
              <a:t>extendida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5581F6-2B5C-4EF8-9828-3D0F1C5257E3}" type="slidenum">
              <a:rPr lang="es-419" smtClean="0"/>
              <a:t>20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11510282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err="1"/>
              <a:t>Notas</a:t>
            </a:r>
            <a:r>
              <a:rPr lang="en-US" b="1" dirty="0"/>
              <a:t> para el professor: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Un </a:t>
            </a:r>
            <a:r>
              <a:rPr lang="en-US" dirty="0" err="1"/>
              <a:t>objeto</a:t>
            </a:r>
            <a:r>
              <a:rPr lang="en-US" dirty="0"/>
              <a:t> </a:t>
            </a:r>
            <a:r>
              <a:rPr lang="en-US" dirty="0" err="1"/>
              <a:t>puede</a:t>
            </a:r>
            <a:r>
              <a:rPr lang="en-US" dirty="0"/>
              <a:t> </a:t>
            </a:r>
            <a:r>
              <a:rPr lang="en-US" dirty="0" err="1"/>
              <a:t>tener</a:t>
            </a:r>
            <a:r>
              <a:rPr lang="en-US" dirty="0"/>
              <a:t> multiples </a:t>
            </a:r>
            <a:r>
              <a:rPr lang="en-US" dirty="0" err="1"/>
              <a:t>formas</a:t>
            </a:r>
            <a:r>
              <a:rPr lang="en-US" dirty="0"/>
              <a:t>,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/>
              <a:t>caso</a:t>
            </a:r>
            <a:r>
              <a:rPr lang="en-US" dirty="0"/>
              <a:t> un </a:t>
            </a:r>
            <a:r>
              <a:rPr lang="en-US" dirty="0" err="1"/>
              <a:t>Estudiante</a:t>
            </a:r>
            <a:r>
              <a:rPr lang="en-US" dirty="0"/>
              <a:t> </a:t>
            </a:r>
            <a:r>
              <a:rPr lang="en-US" dirty="0" err="1"/>
              <a:t>también</a:t>
            </a:r>
            <a:r>
              <a:rPr lang="en-US" dirty="0"/>
              <a:t> es una Persona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5581F6-2B5C-4EF8-9828-3D0F1C5257E3}" type="slidenum">
              <a:rPr lang="es-419" smtClean="0"/>
              <a:t>22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12432091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 err="1"/>
              <a:t>Notas</a:t>
            </a:r>
            <a:r>
              <a:rPr lang="en-US" b="1" dirty="0"/>
              <a:t> para el </a:t>
            </a:r>
            <a:r>
              <a:rPr lang="en-US" b="1" dirty="0" err="1"/>
              <a:t>profesor</a:t>
            </a:r>
            <a:r>
              <a:rPr lang="en-US" b="1" dirty="0"/>
              <a:t>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Un </a:t>
            </a:r>
            <a:r>
              <a:rPr lang="en-US" dirty="0" err="1"/>
              <a:t>objeto</a:t>
            </a:r>
            <a:r>
              <a:rPr lang="en-US" dirty="0"/>
              <a:t> </a:t>
            </a:r>
            <a:r>
              <a:rPr lang="en-US" dirty="0" err="1"/>
              <a:t>puede</a:t>
            </a:r>
            <a:r>
              <a:rPr lang="en-US" dirty="0"/>
              <a:t> </a:t>
            </a:r>
            <a:r>
              <a:rPr lang="en-US" dirty="0" err="1"/>
              <a:t>tener</a:t>
            </a:r>
            <a:r>
              <a:rPr lang="en-US" dirty="0"/>
              <a:t> multiples </a:t>
            </a:r>
            <a:r>
              <a:rPr lang="en-US" dirty="0" err="1"/>
              <a:t>formas</a:t>
            </a:r>
            <a:r>
              <a:rPr lang="en-US" dirty="0"/>
              <a:t>,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/>
              <a:t>caso</a:t>
            </a:r>
            <a:r>
              <a:rPr lang="en-US" dirty="0"/>
              <a:t> un </a:t>
            </a:r>
            <a:r>
              <a:rPr lang="en-US" dirty="0" err="1"/>
              <a:t>Estudiante</a:t>
            </a:r>
            <a:r>
              <a:rPr lang="en-US" dirty="0"/>
              <a:t> </a:t>
            </a:r>
            <a:r>
              <a:rPr lang="en-US" dirty="0" err="1"/>
              <a:t>tambien</a:t>
            </a:r>
            <a:r>
              <a:rPr lang="en-US" dirty="0"/>
              <a:t> es una Persona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5581F6-2B5C-4EF8-9828-3D0F1C5257E3}" type="slidenum">
              <a:rPr lang="es-419" smtClean="0"/>
              <a:t>23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10316389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5581F6-2B5C-4EF8-9828-3D0F1C5257E3}" type="slidenum">
              <a:rPr lang="es-419" smtClean="0"/>
              <a:t>24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147220126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419" dirty="0"/>
              <a:t>En esta caso</a:t>
            </a:r>
            <a:r>
              <a:rPr lang="es-419" baseline="0" dirty="0"/>
              <a:t> la clase caballo especializa el método comer, sobrescribiéndolo de acuerdo a sus necesidades.</a:t>
            </a:r>
            <a:endParaRPr lang="es-419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5581F6-2B5C-4EF8-9828-3D0F1C5257E3}" type="slidenum">
              <a:rPr lang="es-419" smtClean="0"/>
              <a:t>27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1584633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419" b="1" dirty="0"/>
              <a:t>Notas para el profesor:</a:t>
            </a:r>
          </a:p>
          <a:p>
            <a:endParaRPr lang="es-419" b="1" dirty="0"/>
          </a:p>
          <a:p>
            <a:r>
              <a:rPr lang="es-419" b="0" dirty="0"/>
              <a:t>Explique la ejecución del código y pida a los alumnos identificar donde existe la </a:t>
            </a:r>
            <a:r>
              <a:rPr lang="es-419" b="0" dirty="0" err="1"/>
              <a:t>sobrescritura</a:t>
            </a:r>
            <a:r>
              <a:rPr lang="es-419" b="0" dirty="0"/>
              <a:t>. </a:t>
            </a:r>
          </a:p>
          <a:p>
            <a:r>
              <a:rPr lang="es-419" b="0" dirty="0"/>
              <a:t>La ejecución será:</a:t>
            </a:r>
          </a:p>
          <a:p>
            <a:r>
              <a:rPr lang="es-419" b="0" dirty="0"/>
              <a:t>“</a:t>
            </a:r>
            <a:r>
              <a:rPr lang="es-419" b="0" dirty="0" err="1"/>
              <a:t>Generic</a:t>
            </a:r>
            <a:r>
              <a:rPr lang="es-419" b="0" dirty="0"/>
              <a:t> Animal </a:t>
            </a:r>
            <a:r>
              <a:rPr lang="es-419" b="0" dirty="0" err="1"/>
              <a:t>Eating</a:t>
            </a:r>
            <a:r>
              <a:rPr lang="es-419" b="0" dirty="0"/>
              <a:t> </a:t>
            </a:r>
            <a:r>
              <a:rPr lang="es-419" b="0" dirty="0" err="1"/>
              <a:t>Generically</a:t>
            </a:r>
            <a:r>
              <a:rPr lang="es-419" b="0" dirty="0"/>
              <a:t>”</a:t>
            </a:r>
          </a:p>
          <a:p>
            <a:r>
              <a:rPr lang="es-419" b="0" dirty="0"/>
              <a:t>“</a:t>
            </a:r>
            <a:r>
              <a:rPr lang="es-419" b="0" dirty="0" err="1"/>
              <a:t>Horse</a:t>
            </a:r>
            <a:r>
              <a:rPr lang="es-419" b="0" dirty="0"/>
              <a:t> </a:t>
            </a:r>
            <a:r>
              <a:rPr lang="es-419" b="0" dirty="0" err="1"/>
              <a:t>eating</a:t>
            </a:r>
            <a:r>
              <a:rPr lang="es-419" b="0" dirty="0"/>
              <a:t> hay, </a:t>
            </a:r>
            <a:r>
              <a:rPr lang="es-419" b="0" dirty="0" err="1"/>
              <a:t>oats</a:t>
            </a:r>
            <a:r>
              <a:rPr lang="es-419" b="0" dirty="0"/>
              <a:t> and </a:t>
            </a:r>
            <a:r>
              <a:rPr lang="es-419" b="0" dirty="0" err="1"/>
              <a:t>horse</a:t>
            </a:r>
            <a:r>
              <a:rPr lang="es-419" b="0" dirty="0"/>
              <a:t> </a:t>
            </a:r>
            <a:r>
              <a:rPr lang="es-419" b="0" dirty="0" err="1"/>
              <a:t>treats</a:t>
            </a:r>
            <a:r>
              <a:rPr lang="es-419" b="0" dirty="0"/>
              <a:t>”</a:t>
            </a:r>
          </a:p>
          <a:p>
            <a:endParaRPr lang="es-419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5581F6-2B5C-4EF8-9828-3D0F1C5257E3}" type="slidenum">
              <a:rPr lang="es-419" smtClean="0"/>
              <a:t>31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38535511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err="1"/>
              <a:t>Notas</a:t>
            </a:r>
            <a:r>
              <a:rPr lang="en-US" b="1" dirty="0"/>
              <a:t> para el professor</a:t>
            </a:r>
          </a:p>
          <a:p>
            <a:r>
              <a:rPr lang="en-US" b="0" dirty="0"/>
              <a:t>Es </a:t>
            </a:r>
            <a:r>
              <a:rPr lang="en-US" b="0" dirty="0" err="1"/>
              <a:t>conveniente</a:t>
            </a:r>
            <a:r>
              <a:rPr lang="en-US" b="0" dirty="0"/>
              <a:t> </a:t>
            </a:r>
            <a:r>
              <a:rPr lang="en-US" b="0" dirty="0" err="1"/>
              <a:t>mostrar</a:t>
            </a:r>
            <a:r>
              <a:rPr lang="en-US" b="0" dirty="0"/>
              <a:t> el </a:t>
            </a:r>
            <a:r>
              <a:rPr lang="en-US" b="0" dirty="0" err="1"/>
              <a:t>comportamiento</a:t>
            </a:r>
            <a:r>
              <a:rPr lang="en-US" b="0" dirty="0"/>
              <a:t> de la </a:t>
            </a:r>
            <a:r>
              <a:rPr lang="en-US" b="0" dirty="0" err="1"/>
              <a:t>etiqueta</a:t>
            </a:r>
            <a:r>
              <a:rPr lang="en-US" b="0" dirty="0"/>
              <a:t> </a:t>
            </a:r>
            <a:r>
              <a:rPr lang="en-US" b="0" dirty="0" err="1"/>
              <a:t>en</a:t>
            </a:r>
            <a:r>
              <a:rPr lang="en-US" b="0" dirty="0"/>
              <a:t> </a:t>
            </a:r>
            <a:r>
              <a:rPr lang="en-US" b="0" dirty="0" err="1"/>
              <a:t>Netbeans</a:t>
            </a:r>
            <a:endParaRPr lang="en-US" b="0" dirty="0"/>
          </a:p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5581F6-2B5C-4EF8-9828-3D0F1C5257E3}" type="slidenum">
              <a:rPr lang="es-419" smtClean="0"/>
              <a:t>38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31978921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419" b="1" dirty="0"/>
              <a:t>Notas para el profesor:</a:t>
            </a:r>
          </a:p>
          <a:p>
            <a:r>
              <a:rPr lang="es-419" dirty="0"/>
              <a:t>Minimiza el código duplicado,</a:t>
            </a:r>
            <a:r>
              <a:rPr lang="es-419" baseline="0" dirty="0"/>
              <a:t> pensando jerárquicamente que atributos y comportamientos son compartidos entre las clases.</a:t>
            </a:r>
          </a:p>
          <a:p>
            <a:r>
              <a:rPr lang="es-419" baseline="0" dirty="0"/>
              <a:t>Moviendo código común a una </a:t>
            </a:r>
            <a:r>
              <a:rPr lang="es-419" baseline="0" dirty="0" err="1"/>
              <a:t>super</a:t>
            </a:r>
            <a:r>
              <a:rPr lang="es-419" baseline="0" dirty="0"/>
              <a:t> clase</a:t>
            </a:r>
          </a:p>
          <a:p>
            <a:endParaRPr lang="es-419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5581F6-2B5C-4EF8-9828-3D0F1C5257E3}" type="slidenum">
              <a:rPr lang="es-419" smtClean="0"/>
              <a:t>6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323323312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Las </a:t>
            </a:r>
            <a:r>
              <a:rPr lang="en-US" dirty="0" err="1"/>
              <a:t>clases</a:t>
            </a:r>
            <a:r>
              <a:rPr lang="en-US" dirty="0"/>
              <a:t> </a:t>
            </a:r>
            <a:r>
              <a:rPr lang="en-US" dirty="0" err="1"/>
              <a:t>abstractas</a:t>
            </a:r>
            <a:r>
              <a:rPr lang="en-US" dirty="0"/>
              <a:t> </a:t>
            </a:r>
            <a:r>
              <a:rPr lang="en-US" dirty="0" err="1"/>
              <a:t>hacen</a:t>
            </a:r>
            <a:r>
              <a:rPr lang="en-US" dirty="0"/>
              <a:t> </a:t>
            </a:r>
            <a:r>
              <a:rPr lang="en-US" dirty="0" err="1"/>
              <a:t>referencia</a:t>
            </a:r>
            <a:r>
              <a:rPr lang="en-US" dirty="0"/>
              <a:t> a </a:t>
            </a:r>
            <a:r>
              <a:rPr lang="en-US" dirty="0" err="1"/>
              <a:t>clases</a:t>
            </a:r>
            <a:r>
              <a:rPr lang="en-US" dirty="0"/>
              <a:t> </a:t>
            </a:r>
            <a:r>
              <a:rPr lang="en-US" dirty="0" err="1"/>
              <a:t>cuya</a:t>
            </a:r>
            <a:r>
              <a:rPr lang="en-US" dirty="0"/>
              <a:t> </a:t>
            </a:r>
            <a:r>
              <a:rPr lang="en-US" dirty="0" err="1"/>
              <a:t>implementacion</a:t>
            </a:r>
            <a:r>
              <a:rPr lang="en-US" dirty="0"/>
              <a:t> </a:t>
            </a:r>
            <a:r>
              <a:rPr lang="en-US" dirty="0" err="1"/>
              <a:t>depende</a:t>
            </a:r>
            <a:r>
              <a:rPr lang="en-US" dirty="0"/>
              <a:t> de sus </a:t>
            </a:r>
            <a:r>
              <a:rPr lang="en-US" dirty="0" err="1"/>
              <a:t>clases</a:t>
            </a:r>
            <a:r>
              <a:rPr lang="en-US" dirty="0"/>
              <a:t> </a:t>
            </a:r>
            <a:r>
              <a:rPr lang="en-US" dirty="0" err="1"/>
              <a:t>hijas</a:t>
            </a:r>
            <a:r>
              <a:rPr lang="en-US" dirty="0"/>
              <a:t> y que no </a:t>
            </a:r>
            <a:r>
              <a:rPr lang="en-US" dirty="0" err="1"/>
              <a:t>deberian</a:t>
            </a:r>
            <a:r>
              <a:rPr lang="en-US" dirty="0"/>
              <a:t> ser </a:t>
            </a:r>
            <a:r>
              <a:rPr lang="en-US" dirty="0" err="1"/>
              <a:t>instanciadas</a:t>
            </a:r>
            <a:r>
              <a:rPr lang="en-US" dirty="0"/>
              <a:t> por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misma</a:t>
            </a:r>
            <a:r>
              <a:rPr lang="en-US" dirty="0"/>
              <a:t>. </a:t>
            </a:r>
          </a:p>
          <a:p>
            <a:endParaRPr lang="en-US" dirty="0"/>
          </a:p>
          <a:p>
            <a:r>
              <a:rPr lang="en-US" dirty="0"/>
              <a:t>Un </a:t>
            </a:r>
            <a:r>
              <a:rPr lang="en-US" dirty="0" err="1"/>
              <a:t>ejemplo</a:t>
            </a:r>
            <a:r>
              <a:rPr lang="en-US" dirty="0"/>
              <a:t> es la </a:t>
            </a:r>
            <a:r>
              <a:rPr lang="en-US" dirty="0" err="1"/>
              <a:t>clase</a:t>
            </a:r>
            <a:r>
              <a:rPr lang="en-US" dirty="0"/>
              <a:t> Forma. </a:t>
            </a:r>
            <a:r>
              <a:rPr lang="en-US" dirty="0" err="1"/>
              <a:t>Circulo</a:t>
            </a:r>
            <a:r>
              <a:rPr lang="en-US" dirty="0"/>
              <a:t> y </a:t>
            </a:r>
            <a:r>
              <a:rPr lang="en-US" dirty="0" err="1"/>
              <a:t>Rectangulo</a:t>
            </a:r>
            <a:r>
              <a:rPr lang="en-US" dirty="0"/>
              <a:t> </a:t>
            </a:r>
            <a:r>
              <a:rPr lang="en-US" dirty="0" err="1"/>
              <a:t>heredan</a:t>
            </a:r>
            <a:r>
              <a:rPr lang="en-US" dirty="0"/>
              <a:t> de </a:t>
            </a:r>
            <a:r>
              <a:rPr lang="en-US" dirty="0" err="1"/>
              <a:t>ella</a:t>
            </a:r>
            <a:r>
              <a:rPr lang="en-US" dirty="0"/>
              <a:t>. La </a:t>
            </a:r>
            <a:r>
              <a:rPr lang="en-US" dirty="0" err="1"/>
              <a:t>clase</a:t>
            </a:r>
            <a:r>
              <a:rPr lang="en-US" dirty="0"/>
              <a:t> Forma </a:t>
            </a:r>
            <a:r>
              <a:rPr lang="en-US" dirty="0" err="1"/>
              <a:t>puede</a:t>
            </a:r>
            <a:r>
              <a:rPr lang="en-US" dirty="0"/>
              <a:t> </a:t>
            </a:r>
            <a:r>
              <a:rPr lang="en-US" dirty="0" err="1"/>
              <a:t>incluir</a:t>
            </a:r>
            <a:r>
              <a:rPr lang="en-US" dirty="0"/>
              <a:t> </a:t>
            </a:r>
            <a:r>
              <a:rPr lang="en-US" dirty="0" err="1"/>
              <a:t>propiedades</a:t>
            </a:r>
            <a:r>
              <a:rPr lang="en-US" dirty="0"/>
              <a:t> </a:t>
            </a:r>
            <a:r>
              <a:rPr lang="en-US" dirty="0" err="1"/>
              <a:t>comunes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el color, </a:t>
            </a:r>
            <a:r>
              <a:rPr lang="en-US" dirty="0" err="1"/>
              <a:t>tipo</a:t>
            </a:r>
            <a:r>
              <a:rPr lang="en-US" dirty="0"/>
              <a:t> de </a:t>
            </a:r>
            <a:r>
              <a:rPr lang="en-US" dirty="0" err="1"/>
              <a:t>linea</a:t>
            </a:r>
            <a:r>
              <a:rPr lang="en-US" dirty="0"/>
              <a:t>. Sin embargo, </a:t>
            </a:r>
            <a:r>
              <a:rPr lang="en-US" dirty="0" err="1"/>
              <a:t>puede</a:t>
            </a:r>
            <a:r>
              <a:rPr lang="en-US" dirty="0"/>
              <a:t> </a:t>
            </a:r>
            <a:r>
              <a:rPr lang="en-US" dirty="0" err="1"/>
              <a:t>tener</a:t>
            </a:r>
            <a:r>
              <a:rPr lang="en-US" dirty="0"/>
              <a:t> </a:t>
            </a:r>
            <a:r>
              <a:rPr lang="en-US" dirty="0" err="1"/>
              <a:t>metodos</a:t>
            </a:r>
            <a:r>
              <a:rPr lang="en-US" dirty="0"/>
              <a:t> que solo las </a:t>
            </a:r>
            <a:r>
              <a:rPr lang="en-US" dirty="0" err="1"/>
              <a:t>subclases</a:t>
            </a:r>
            <a:r>
              <a:rPr lang="en-US" dirty="0"/>
              <a:t> </a:t>
            </a:r>
            <a:r>
              <a:rPr lang="en-US" dirty="0" err="1"/>
              <a:t>conocen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implementar</a:t>
            </a:r>
            <a:r>
              <a:rPr lang="en-US" dirty="0"/>
              <a:t> de </a:t>
            </a:r>
            <a:r>
              <a:rPr lang="en-US" dirty="0" err="1"/>
              <a:t>acuerdo</a:t>
            </a:r>
            <a:r>
              <a:rPr lang="en-US" dirty="0"/>
              <a:t> a sus </a:t>
            </a:r>
            <a:r>
              <a:rPr lang="en-US" dirty="0" err="1"/>
              <a:t>caracteristicas</a:t>
            </a:r>
            <a:r>
              <a:rPr lang="en-US" dirty="0"/>
              <a:t> </a:t>
            </a:r>
            <a:r>
              <a:rPr lang="en-US" dirty="0" err="1"/>
              <a:t>especificas</a:t>
            </a:r>
            <a:r>
              <a:rPr lang="en-US" dirty="0"/>
              <a:t>, por </a:t>
            </a:r>
            <a:r>
              <a:rPr lang="en-US" dirty="0" err="1"/>
              <a:t>ejemplo</a:t>
            </a:r>
            <a:r>
              <a:rPr lang="en-US" dirty="0"/>
              <a:t>: </a:t>
            </a:r>
            <a:r>
              <a:rPr lang="en-US" dirty="0" err="1"/>
              <a:t>calcularArea</a:t>
            </a:r>
            <a:r>
              <a:rPr lang="en-US" dirty="0"/>
              <a:t>().</a:t>
            </a:r>
          </a:p>
          <a:p>
            <a:endParaRPr lang="en-US" dirty="0"/>
          </a:p>
          <a:p>
            <a:r>
              <a:rPr lang="en-US" dirty="0" err="1"/>
              <a:t>Adicional</a:t>
            </a:r>
            <a:r>
              <a:rPr lang="en-US" dirty="0"/>
              <a:t> a </a:t>
            </a:r>
            <a:r>
              <a:rPr lang="en-US" dirty="0" err="1"/>
              <a:t>eso</a:t>
            </a:r>
            <a:r>
              <a:rPr lang="en-US" dirty="0"/>
              <a:t>, </a:t>
            </a:r>
            <a:r>
              <a:rPr lang="en-US" dirty="0" err="1"/>
              <a:t>instanciar</a:t>
            </a:r>
            <a:r>
              <a:rPr lang="en-US" dirty="0"/>
              <a:t> un </a:t>
            </a:r>
            <a:r>
              <a:rPr lang="en-US" dirty="0" err="1"/>
              <a:t>objeto</a:t>
            </a:r>
            <a:r>
              <a:rPr lang="en-US" dirty="0"/>
              <a:t> de </a:t>
            </a:r>
            <a:r>
              <a:rPr lang="en-US" dirty="0" err="1"/>
              <a:t>tipo</a:t>
            </a:r>
            <a:r>
              <a:rPr lang="en-US" dirty="0"/>
              <a:t> forma, no </a:t>
            </a:r>
            <a:r>
              <a:rPr lang="en-US" dirty="0" err="1"/>
              <a:t>tendria</a:t>
            </a:r>
            <a:r>
              <a:rPr lang="en-US" dirty="0"/>
              <a:t> un </a:t>
            </a:r>
            <a:r>
              <a:rPr lang="en-US" dirty="0" err="1"/>
              <a:t>sentido</a:t>
            </a:r>
            <a:r>
              <a:rPr lang="en-US" dirty="0"/>
              <a:t> </a:t>
            </a:r>
            <a:r>
              <a:rPr lang="en-US" dirty="0" err="1"/>
              <a:t>porque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tal</a:t>
            </a:r>
            <a:r>
              <a:rPr lang="en-US" dirty="0"/>
              <a:t> “Forma” es </a:t>
            </a:r>
            <a:r>
              <a:rPr lang="en-US" dirty="0" err="1"/>
              <a:t>algo</a:t>
            </a:r>
            <a:r>
              <a:rPr lang="en-US" dirty="0"/>
              <a:t> </a:t>
            </a:r>
            <a:r>
              <a:rPr lang="en-US" dirty="0" err="1"/>
              <a:t>generico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5581F6-2B5C-4EF8-9828-3D0F1C5257E3}" type="slidenum">
              <a:rPr lang="es-419" smtClean="0"/>
              <a:t>39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410448782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419" dirty="0"/>
              <a:t>La comida es una clase abstracta, podemos hacer una instancia de comida, NO!</a:t>
            </a:r>
            <a:r>
              <a:rPr lang="es-419" baseline="0" dirty="0"/>
              <a:t>, pero podemos hacer una instancia de manzana, bistec, etc. Comida como tal es un concepto abstracto</a:t>
            </a:r>
            <a:endParaRPr lang="es-419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5581F6-2B5C-4EF8-9828-3D0F1C5257E3}" type="slidenum">
              <a:rPr lang="es-419" smtClean="0"/>
              <a:t>40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29528948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419" dirty="0"/>
              <a:t>Probar en </a:t>
            </a:r>
            <a:r>
              <a:rPr lang="es-419" dirty="0" err="1"/>
              <a:t>netbeans</a:t>
            </a:r>
            <a:r>
              <a:rPr lang="es-419" baseline="0" dirty="0"/>
              <a:t> un método abstract en una clase no abstract</a:t>
            </a:r>
            <a:endParaRPr lang="es-419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5581F6-2B5C-4EF8-9828-3D0F1C5257E3}" type="slidenum">
              <a:rPr lang="es-419" smtClean="0"/>
              <a:t>41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152048345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419" b="1" dirty="0"/>
              <a:t>Notas para el profesor:</a:t>
            </a:r>
          </a:p>
          <a:p>
            <a:r>
              <a:rPr lang="es-419" b="0" dirty="0"/>
              <a:t>Explique porque no se sobrescribió </a:t>
            </a:r>
            <a:r>
              <a:rPr lang="es-419" b="0" dirty="0" err="1"/>
              <a:t>goUpHill</a:t>
            </a:r>
            <a:r>
              <a:rPr lang="es-419" b="0" dirty="0"/>
              <a:t> en la clase Car</a:t>
            </a:r>
          </a:p>
          <a:p>
            <a:endParaRPr lang="es-419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419" sz="1200" b="1" dirty="0"/>
              <a:t>Cuantos métodos tiene la clase Mini?</a:t>
            </a:r>
            <a:endParaRPr lang="es-419" b="1" dirty="0"/>
          </a:p>
          <a:p>
            <a:r>
              <a:rPr lang="es-419" b="0" dirty="0"/>
              <a:t>La clase mini tendría 3 métodos, ya que hereda los métodos </a:t>
            </a:r>
            <a:r>
              <a:rPr lang="es-419" b="0" dirty="0" err="1"/>
              <a:t>doCarThings</a:t>
            </a:r>
            <a:r>
              <a:rPr lang="es-419" b="0" dirty="0"/>
              <a:t>  y </a:t>
            </a:r>
            <a:r>
              <a:rPr lang="es-419" b="0" dirty="0" err="1"/>
              <a:t>getType</a:t>
            </a:r>
            <a:r>
              <a:rPr lang="es-419" b="0" dirty="0"/>
              <a:t> de sus superclases.</a:t>
            </a:r>
          </a:p>
          <a:p>
            <a:endParaRPr lang="es-419" b="0" dirty="0"/>
          </a:p>
          <a:p>
            <a:endParaRPr lang="es-419" b="0" dirty="0"/>
          </a:p>
          <a:p>
            <a:endParaRPr lang="es-419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5581F6-2B5C-4EF8-9828-3D0F1C5257E3}" type="slidenum">
              <a:rPr lang="es-419" smtClean="0"/>
              <a:t>43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367823143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Nota professor:</a:t>
            </a:r>
          </a:p>
          <a:p>
            <a:endParaRPr lang="en-US" dirty="0"/>
          </a:p>
          <a:p>
            <a:r>
              <a:rPr lang="en-US" dirty="0" err="1"/>
              <a:t>Pida</a:t>
            </a:r>
            <a:r>
              <a:rPr lang="en-US" dirty="0"/>
              <a:t> a sus </a:t>
            </a:r>
            <a:r>
              <a:rPr lang="en-US" dirty="0" err="1"/>
              <a:t>alumnos</a:t>
            </a:r>
            <a:r>
              <a:rPr lang="en-US" dirty="0"/>
              <a:t> </a:t>
            </a:r>
            <a:r>
              <a:rPr lang="en-US" dirty="0" err="1"/>
              <a:t>identificar</a:t>
            </a:r>
            <a:r>
              <a:rPr lang="en-US" dirty="0"/>
              <a:t> </a:t>
            </a:r>
            <a:r>
              <a:rPr lang="en-US" dirty="0" err="1"/>
              <a:t>porque</a:t>
            </a:r>
            <a:r>
              <a:rPr lang="en-US" dirty="0"/>
              <a:t> el </a:t>
            </a:r>
            <a:r>
              <a:rPr lang="en-US" dirty="0" err="1"/>
              <a:t>codigo</a:t>
            </a:r>
            <a:r>
              <a:rPr lang="en-US" dirty="0"/>
              <a:t> no </a:t>
            </a:r>
            <a:r>
              <a:rPr lang="en-US" dirty="0" err="1"/>
              <a:t>compila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5581F6-2B5C-4EF8-9828-3D0F1C5257E3}" type="slidenum">
              <a:rPr lang="es-419" smtClean="0"/>
              <a:t>44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324974347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419" sz="1200" dirty="0"/>
              <a:t>Notas para el profesor:</a:t>
            </a:r>
          </a:p>
          <a:p>
            <a:endParaRPr lang="es-419" sz="1200" dirty="0"/>
          </a:p>
          <a:p>
            <a:r>
              <a:rPr lang="es-419" sz="1200" dirty="0"/>
              <a:t>Todos los métodos de una interfaz son implícitamente públicos y abstractos. NO NECESITO DECLARARLOS COMO PUBLIC NI ABSTRACT</a:t>
            </a:r>
          </a:p>
          <a:p>
            <a:endParaRPr lang="es-419" sz="12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5581F6-2B5C-4EF8-9828-3D0F1C5257E3}" type="slidenum">
              <a:rPr lang="es-419" smtClean="0"/>
              <a:t>51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327199210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Notas</a:t>
            </a:r>
            <a:r>
              <a:rPr lang="en-US" dirty="0"/>
              <a:t> para el professor:</a:t>
            </a:r>
          </a:p>
          <a:p>
            <a:endParaRPr lang="en-US" dirty="0"/>
          </a:p>
          <a:p>
            <a:r>
              <a:rPr lang="en-US" dirty="0"/>
              <a:t>La </a:t>
            </a:r>
            <a:r>
              <a:rPr lang="en-US" dirty="0" err="1"/>
              <a:t>interfaz</a:t>
            </a:r>
            <a:r>
              <a:rPr lang="en-US" dirty="0"/>
              <a:t> Movable(</a:t>
            </a:r>
            <a:r>
              <a:rPr lang="en-US" dirty="0" err="1"/>
              <a:t>Movible</a:t>
            </a:r>
            <a:r>
              <a:rPr lang="en-US" dirty="0"/>
              <a:t>) </a:t>
            </a:r>
            <a:r>
              <a:rPr lang="en-US" dirty="0" err="1"/>
              <a:t>tendra</a:t>
            </a:r>
            <a:r>
              <a:rPr lang="en-US" dirty="0"/>
              <a:t> </a:t>
            </a:r>
            <a:r>
              <a:rPr lang="en-US" dirty="0" err="1"/>
              <a:t>todos</a:t>
            </a:r>
            <a:r>
              <a:rPr lang="en-US" dirty="0"/>
              <a:t> los </a:t>
            </a:r>
            <a:r>
              <a:rPr lang="en-US" dirty="0" err="1"/>
              <a:t>metodos</a:t>
            </a:r>
            <a:r>
              <a:rPr lang="en-US" dirty="0"/>
              <a:t> </a:t>
            </a:r>
            <a:r>
              <a:rPr lang="en-US" dirty="0" err="1"/>
              <a:t>asociados</a:t>
            </a:r>
            <a:r>
              <a:rPr lang="en-US" dirty="0"/>
              <a:t> a </a:t>
            </a:r>
            <a:r>
              <a:rPr lang="en-US" dirty="0" err="1"/>
              <a:t>objetos</a:t>
            </a:r>
            <a:r>
              <a:rPr lang="en-US" dirty="0"/>
              <a:t> que se </a:t>
            </a:r>
            <a:r>
              <a:rPr lang="en-US" dirty="0" err="1"/>
              <a:t>mueven</a:t>
            </a:r>
            <a:r>
              <a:rPr lang="en-US" dirty="0"/>
              <a:t> y la </a:t>
            </a:r>
            <a:r>
              <a:rPr lang="en-US" dirty="0" err="1"/>
              <a:t>interfaz</a:t>
            </a:r>
            <a:r>
              <a:rPr lang="en-US" dirty="0"/>
              <a:t> Habitable </a:t>
            </a:r>
            <a:r>
              <a:rPr lang="en-US" dirty="0" err="1"/>
              <a:t>tendra</a:t>
            </a:r>
            <a:r>
              <a:rPr lang="en-US" dirty="0"/>
              <a:t> </a:t>
            </a:r>
            <a:r>
              <a:rPr lang="en-US" dirty="0" err="1"/>
              <a:t>todos</a:t>
            </a:r>
            <a:r>
              <a:rPr lang="en-US" dirty="0"/>
              <a:t> los </a:t>
            </a:r>
            <a:r>
              <a:rPr lang="en-US" dirty="0" err="1"/>
              <a:t>metodos</a:t>
            </a:r>
            <a:r>
              <a:rPr lang="en-US" dirty="0"/>
              <a:t> </a:t>
            </a:r>
            <a:r>
              <a:rPr lang="en-US" dirty="0" err="1"/>
              <a:t>asociados</a:t>
            </a:r>
            <a:r>
              <a:rPr lang="en-US" dirty="0"/>
              <a:t> a un </a:t>
            </a:r>
            <a:r>
              <a:rPr lang="en-US" dirty="0" err="1"/>
              <a:t>objeto</a:t>
            </a:r>
            <a:r>
              <a:rPr lang="en-US" dirty="0"/>
              <a:t> habitable.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5581F6-2B5C-4EF8-9828-3D0F1C5257E3}" type="slidenum">
              <a:rPr lang="es-419" smtClean="0"/>
              <a:t>56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192237961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Luego</a:t>
            </a:r>
            <a:r>
              <a:rPr lang="en-US" dirty="0"/>
              <a:t> la </a:t>
            </a:r>
            <a:r>
              <a:rPr lang="en-US" dirty="0" err="1"/>
              <a:t>clase</a:t>
            </a:r>
            <a:r>
              <a:rPr lang="en-US" dirty="0"/>
              <a:t> Caravan  </a:t>
            </a:r>
            <a:r>
              <a:rPr lang="en-US" dirty="0" err="1"/>
              <a:t>implementara</a:t>
            </a:r>
            <a:r>
              <a:rPr lang="en-US" dirty="0"/>
              <a:t> las interfaces Habitable y </a:t>
            </a:r>
            <a:r>
              <a:rPr lang="en-US" dirty="0" err="1"/>
              <a:t>Movible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5581F6-2B5C-4EF8-9828-3D0F1C5257E3}" type="slidenum">
              <a:rPr lang="es-419" smtClean="0"/>
              <a:t>57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200778193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419" dirty="0" err="1"/>
              <a:t>PlayerPiece</a:t>
            </a:r>
            <a:r>
              <a:rPr lang="es-419" baseline="0" dirty="0"/>
              <a:t> es un objeto.</a:t>
            </a:r>
          </a:p>
          <a:p>
            <a:r>
              <a:rPr lang="es-419" baseline="0" dirty="0" err="1"/>
              <a:t>PlayerPiece</a:t>
            </a:r>
            <a:r>
              <a:rPr lang="es-419" baseline="0" dirty="0"/>
              <a:t> es un </a:t>
            </a:r>
            <a:r>
              <a:rPr lang="es-419" baseline="0" dirty="0" err="1"/>
              <a:t>GameShape</a:t>
            </a:r>
            <a:endParaRPr lang="es-419" baseline="0" dirty="0"/>
          </a:p>
          <a:p>
            <a:r>
              <a:rPr lang="es-419" baseline="0" dirty="0" err="1"/>
              <a:t>PlayerPiece</a:t>
            </a:r>
            <a:r>
              <a:rPr lang="es-419" baseline="0" dirty="0"/>
              <a:t> es </a:t>
            </a:r>
            <a:r>
              <a:rPr lang="es-419" baseline="0" dirty="0" err="1"/>
              <a:t>Animatable</a:t>
            </a:r>
            <a:endParaRPr lang="es-419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5581F6-2B5C-4EF8-9828-3D0F1C5257E3}" type="slidenum">
              <a:rPr lang="es-419" smtClean="0"/>
              <a:t>59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48365947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C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https://www.javatpoint.com/interface-in-java</a:t>
            </a:r>
            <a:endParaRPr lang="es-EC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5581F6-2B5C-4EF8-9828-3D0F1C5257E3}" type="slidenum">
              <a:rPr lang="es-419" smtClean="0"/>
              <a:t>61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30848963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419" b="1" dirty="0"/>
              <a:t>Preguntas:</a:t>
            </a:r>
          </a:p>
          <a:p>
            <a:r>
              <a:rPr lang="es-419" dirty="0"/>
              <a:t>De que tipo</a:t>
            </a:r>
            <a:r>
              <a:rPr lang="es-419" baseline="0" dirty="0"/>
              <a:t> es t1 y t2?</a:t>
            </a:r>
          </a:p>
          <a:p>
            <a:r>
              <a:rPr lang="es-419" baseline="0" dirty="0"/>
              <a:t>Test implícitamente hereda los métodos de la clase </a:t>
            </a:r>
            <a:r>
              <a:rPr lang="es-419" baseline="0" dirty="0" err="1"/>
              <a:t>object</a:t>
            </a:r>
            <a:r>
              <a:rPr lang="es-419" baseline="0" dirty="0"/>
              <a:t> </a:t>
            </a:r>
          </a:p>
          <a:p>
            <a:endParaRPr lang="es-419" baseline="0" dirty="0"/>
          </a:p>
          <a:p>
            <a:endParaRPr lang="es-419" baseline="0" dirty="0"/>
          </a:p>
          <a:p>
            <a:endParaRPr lang="es-419" baseline="0" dirty="0"/>
          </a:p>
          <a:p>
            <a:endParaRPr lang="es-419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5581F6-2B5C-4EF8-9828-3D0F1C5257E3}" type="slidenum">
              <a:rPr lang="es-419" smtClean="0"/>
              <a:t>7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86842713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C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https://www.luaces-novo.es/enlace-dinamico-en-java/</a:t>
            </a:r>
            <a:endParaRPr lang="es-EC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5581F6-2B5C-4EF8-9828-3D0F1C5257E3}" type="slidenum">
              <a:rPr lang="es-419" smtClean="0"/>
              <a:t>70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365289546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/>
              <a:t>caso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5581F6-2B5C-4EF8-9828-3D0F1C5257E3}" type="slidenum">
              <a:rPr lang="es-419" smtClean="0"/>
              <a:t>74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195633531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Este </a:t>
            </a:r>
            <a:r>
              <a:rPr lang="en-US" dirty="0" err="1"/>
              <a:t>ejemplo</a:t>
            </a:r>
            <a:r>
              <a:rPr lang="en-US" dirty="0"/>
              <a:t> </a:t>
            </a:r>
            <a:r>
              <a:rPr lang="en-US" dirty="0" err="1"/>
              <a:t>compila</a:t>
            </a:r>
            <a:r>
              <a:rPr lang="en-US" dirty="0"/>
              <a:t>, </a:t>
            </a:r>
            <a:r>
              <a:rPr lang="en-US" dirty="0" err="1"/>
              <a:t>pero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tiempo</a:t>
            </a:r>
            <a:r>
              <a:rPr lang="en-US" dirty="0"/>
              <a:t> de </a:t>
            </a:r>
            <a:r>
              <a:rPr lang="en-US" dirty="0" err="1"/>
              <a:t>ejecucion</a:t>
            </a:r>
            <a:r>
              <a:rPr lang="en-US" dirty="0"/>
              <a:t> </a:t>
            </a:r>
            <a:r>
              <a:rPr lang="en-US" dirty="0" err="1"/>
              <a:t>lanzara</a:t>
            </a:r>
            <a:r>
              <a:rPr lang="en-US" dirty="0"/>
              <a:t> una </a:t>
            </a:r>
            <a:r>
              <a:rPr lang="en-US" dirty="0" err="1"/>
              <a:t>excepcion</a:t>
            </a:r>
            <a:r>
              <a:rPr lang="en-US" dirty="0"/>
              <a:t> 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5581F6-2B5C-4EF8-9828-3D0F1C5257E3}" type="slidenum">
              <a:rPr lang="es-419" smtClean="0"/>
              <a:t>76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33888928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419" noProof="0" dirty="0"/>
              <a:t>El código no compila. Analice con sus estudiantes cual es la línea de código que genera el problema.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5581F6-2B5C-4EF8-9828-3D0F1C5257E3}" type="slidenum">
              <a:rPr lang="es-419" smtClean="0"/>
              <a:t>79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141346871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1.- El </a:t>
            </a:r>
            <a:r>
              <a:rPr lang="en-US" dirty="0" err="1"/>
              <a:t>codigo</a:t>
            </a:r>
            <a:r>
              <a:rPr lang="en-US" dirty="0"/>
              <a:t> </a:t>
            </a:r>
            <a:r>
              <a:rPr lang="en-US" dirty="0" err="1"/>
              <a:t>compila</a:t>
            </a:r>
            <a:r>
              <a:rPr lang="en-US" dirty="0"/>
              <a:t> </a:t>
            </a:r>
            <a:r>
              <a:rPr lang="en-US" dirty="0" err="1"/>
              <a:t>pero</a:t>
            </a:r>
            <a:r>
              <a:rPr lang="en-US" dirty="0"/>
              <a:t> genera una </a:t>
            </a:r>
            <a:r>
              <a:rPr lang="en-US" dirty="0" err="1"/>
              <a:t>excepcion</a:t>
            </a:r>
            <a:r>
              <a:rPr lang="en-US" dirty="0"/>
              <a:t>, </a:t>
            </a:r>
            <a:r>
              <a:rPr lang="en-US" dirty="0" err="1"/>
              <a:t>analice</a:t>
            </a:r>
            <a:r>
              <a:rPr lang="en-US" dirty="0"/>
              <a:t> con sus </a:t>
            </a:r>
            <a:r>
              <a:rPr lang="en-US" dirty="0" err="1"/>
              <a:t>estudiantes</a:t>
            </a:r>
            <a:r>
              <a:rPr lang="en-US" dirty="0"/>
              <a:t>. </a:t>
            </a:r>
          </a:p>
          <a:p>
            <a:r>
              <a:rPr lang="en-US" dirty="0"/>
              <a:t>2.- </a:t>
            </a:r>
            <a:r>
              <a:rPr lang="en-US" dirty="0" err="1"/>
              <a:t>Haga</a:t>
            </a:r>
            <a:r>
              <a:rPr lang="en-US" dirty="0"/>
              <a:t> una </a:t>
            </a:r>
            <a:r>
              <a:rPr lang="en-US" dirty="0" err="1"/>
              <a:t>comparacion</a:t>
            </a:r>
            <a:r>
              <a:rPr lang="en-US" dirty="0"/>
              <a:t> de </a:t>
            </a:r>
            <a:r>
              <a:rPr lang="en-US" dirty="0" err="1"/>
              <a:t>porque</a:t>
            </a:r>
            <a:r>
              <a:rPr lang="en-US" dirty="0"/>
              <a:t> el </a:t>
            </a:r>
            <a:r>
              <a:rPr lang="en-US" dirty="0" err="1"/>
              <a:t>codigo</a:t>
            </a:r>
            <a:r>
              <a:rPr lang="en-US" dirty="0"/>
              <a:t> </a:t>
            </a:r>
            <a:r>
              <a:rPr lang="en-US" dirty="0" err="1"/>
              <a:t>compila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/>
              <a:t>codigo</a:t>
            </a:r>
            <a:r>
              <a:rPr lang="en-US" dirty="0"/>
              <a:t>, </a:t>
            </a:r>
            <a:r>
              <a:rPr lang="en-US" dirty="0" err="1"/>
              <a:t>pero</a:t>
            </a:r>
            <a:r>
              <a:rPr lang="en-US" dirty="0"/>
              <a:t> no </a:t>
            </a:r>
            <a:r>
              <a:rPr lang="en-US" dirty="0" err="1"/>
              <a:t>en</a:t>
            </a:r>
            <a:r>
              <a:rPr lang="en-US" dirty="0"/>
              <a:t> el anterior, </a:t>
            </a:r>
            <a:r>
              <a:rPr lang="en-US" dirty="0" err="1"/>
              <a:t>Cual</a:t>
            </a:r>
            <a:r>
              <a:rPr lang="en-US" dirty="0"/>
              <a:t> es la </a:t>
            </a:r>
            <a:r>
              <a:rPr lang="en-US" dirty="0" err="1"/>
              <a:t>diferencia</a:t>
            </a:r>
            <a:r>
              <a:rPr lang="en-US" dirty="0"/>
              <a:t>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5581F6-2B5C-4EF8-9828-3D0F1C5257E3}" type="slidenum">
              <a:rPr lang="es-419" smtClean="0"/>
              <a:t>80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1247476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478" dirty="0" err="1"/>
              <a:t>Notas</a:t>
            </a:r>
            <a:r>
              <a:rPr lang="en-US" sz="1478" dirty="0"/>
              <a:t> para el professor:</a:t>
            </a:r>
          </a:p>
          <a:p>
            <a:r>
              <a:rPr lang="en-US" sz="1478" dirty="0"/>
              <a:t>-</a:t>
            </a:r>
            <a:r>
              <a:rPr lang="en-US" sz="1478" dirty="0" err="1"/>
              <a:t>Discuta</a:t>
            </a:r>
            <a:r>
              <a:rPr lang="en-US" sz="1478" dirty="0"/>
              <a:t> con sus </a:t>
            </a:r>
            <a:r>
              <a:rPr lang="en-US" sz="1478" dirty="0" err="1"/>
              <a:t>alumnos</a:t>
            </a:r>
            <a:r>
              <a:rPr lang="en-US" sz="1478" dirty="0"/>
              <a:t> los </a:t>
            </a:r>
            <a:r>
              <a:rPr lang="en-US" sz="1478" dirty="0" err="1"/>
              <a:t>posibles</a:t>
            </a:r>
            <a:r>
              <a:rPr lang="en-US" sz="1478" dirty="0"/>
              <a:t> </a:t>
            </a:r>
            <a:r>
              <a:rPr lang="en-US" sz="1478" dirty="0" err="1"/>
              <a:t>errores</a:t>
            </a:r>
            <a:r>
              <a:rPr lang="en-US" sz="1478" dirty="0"/>
              <a:t> </a:t>
            </a:r>
            <a:r>
              <a:rPr lang="en-US" sz="1478" dirty="0" err="1"/>
              <a:t>en</a:t>
            </a:r>
            <a:r>
              <a:rPr lang="en-US" sz="1478" dirty="0"/>
              <a:t> la </a:t>
            </a:r>
            <a:r>
              <a:rPr lang="en-US" sz="1478" dirty="0" err="1"/>
              <a:t>sobrescritura</a:t>
            </a:r>
            <a:endParaRPr lang="en-US" sz="1478" dirty="0"/>
          </a:p>
          <a:p>
            <a:r>
              <a:rPr lang="en-US" sz="1478" dirty="0"/>
              <a:t>-</a:t>
            </a:r>
            <a:r>
              <a:rPr lang="en-US" sz="1478" dirty="0" err="1"/>
              <a:t>Pida</a:t>
            </a:r>
            <a:r>
              <a:rPr lang="en-US" sz="1478" dirty="0"/>
              <a:t> a </a:t>
            </a:r>
            <a:r>
              <a:rPr lang="en-US" sz="1478" dirty="0" err="1"/>
              <a:t>algun</a:t>
            </a:r>
            <a:r>
              <a:rPr lang="en-US" sz="1478" dirty="0"/>
              <a:t> </a:t>
            </a:r>
            <a:r>
              <a:rPr lang="en-US" sz="1478" dirty="0" err="1"/>
              <a:t>alumno</a:t>
            </a:r>
            <a:r>
              <a:rPr lang="en-US" sz="1478" dirty="0"/>
              <a:t> que </a:t>
            </a:r>
            <a:r>
              <a:rPr lang="en-US" sz="1478" dirty="0" err="1"/>
              <a:t>recuerde</a:t>
            </a:r>
            <a:r>
              <a:rPr lang="en-US" sz="1478" dirty="0"/>
              <a:t> la </a:t>
            </a:r>
            <a:r>
              <a:rPr lang="en-US" sz="1478" dirty="0" err="1"/>
              <a:t>firma</a:t>
            </a:r>
            <a:r>
              <a:rPr lang="en-US" sz="1478" dirty="0"/>
              <a:t> del </a:t>
            </a:r>
            <a:r>
              <a:rPr lang="en-US" sz="1478" dirty="0" err="1"/>
              <a:t>metodo</a:t>
            </a:r>
            <a:r>
              <a:rPr lang="en-US" sz="1478" dirty="0"/>
              <a:t> equals</a:t>
            </a:r>
          </a:p>
          <a:p>
            <a:r>
              <a:rPr lang="en-US" sz="1478" dirty="0"/>
              <a:t>-</a:t>
            </a:r>
            <a:r>
              <a:rPr lang="en-US" sz="1478" dirty="0" err="1"/>
              <a:t>Pida</a:t>
            </a:r>
            <a:r>
              <a:rPr lang="en-US" sz="1478" dirty="0"/>
              <a:t> a </a:t>
            </a:r>
            <a:r>
              <a:rPr lang="en-US" sz="1478" dirty="0" err="1"/>
              <a:t>algun</a:t>
            </a:r>
            <a:r>
              <a:rPr lang="en-US" sz="1478" dirty="0"/>
              <a:t> </a:t>
            </a:r>
            <a:r>
              <a:rPr lang="en-US" sz="1478" dirty="0" err="1"/>
              <a:t>alumno</a:t>
            </a:r>
            <a:r>
              <a:rPr lang="en-US" sz="1478" dirty="0"/>
              <a:t> que </a:t>
            </a:r>
            <a:r>
              <a:rPr lang="en-US" sz="1478" dirty="0" err="1"/>
              <a:t>recuerde</a:t>
            </a:r>
            <a:r>
              <a:rPr lang="en-US" sz="1478" dirty="0"/>
              <a:t> las </a:t>
            </a:r>
            <a:r>
              <a:rPr lang="en-US" sz="1478" dirty="0" err="1"/>
              <a:t>reglas</a:t>
            </a:r>
            <a:r>
              <a:rPr lang="en-US" sz="1478" dirty="0"/>
              <a:t> de la </a:t>
            </a:r>
            <a:r>
              <a:rPr lang="en-US" sz="1478" dirty="0" err="1"/>
              <a:t>sobrescritura</a:t>
            </a:r>
            <a:r>
              <a:rPr lang="en-US" sz="1478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5581F6-2B5C-4EF8-9828-3D0F1C5257E3}" type="slidenum">
              <a:rPr lang="es-419" smtClean="0"/>
              <a:t>84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371357403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478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5581F6-2B5C-4EF8-9828-3D0F1C5257E3}" type="slidenum">
              <a:rPr lang="es-419" smtClean="0"/>
              <a:t>85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139917770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478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5581F6-2B5C-4EF8-9828-3D0F1C5257E3}" type="slidenum">
              <a:rPr lang="es-419" smtClean="0"/>
              <a:t>86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125359493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478" dirty="0" err="1"/>
              <a:t>Notas</a:t>
            </a:r>
            <a:r>
              <a:rPr lang="en-US" sz="1478" dirty="0"/>
              <a:t> para el professor:</a:t>
            </a:r>
          </a:p>
          <a:p>
            <a:r>
              <a:rPr lang="en-US" sz="1478" dirty="0" err="1"/>
              <a:t>Pregunte</a:t>
            </a:r>
            <a:r>
              <a:rPr lang="en-US" sz="1478" dirty="0"/>
              <a:t> a sus </a:t>
            </a:r>
            <a:r>
              <a:rPr lang="en-US" sz="1478" dirty="0" err="1"/>
              <a:t>alumnos</a:t>
            </a:r>
            <a:r>
              <a:rPr lang="en-US" sz="1478" dirty="0"/>
              <a:t> </a:t>
            </a:r>
            <a:r>
              <a:rPr lang="en-US" sz="1478" dirty="0" err="1"/>
              <a:t>cual</a:t>
            </a:r>
            <a:r>
              <a:rPr lang="en-US" sz="1478" dirty="0"/>
              <a:t> </a:t>
            </a:r>
            <a:r>
              <a:rPr lang="en-US" sz="1478" dirty="0" err="1"/>
              <a:t>seria</a:t>
            </a:r>
            <a:r>
              <a:rPr lang="en-US" sz="1478" dirty="0"/>
              <a:t> la </a:t>
            </a:r>
            <a:r>
              <a:rPr lang="en-US" sz="1478" dirty="0" err="1"/>
              <a:t>excepcion</a:t>
            </a:r>
            <a:r>
              <a:rPr lang="en-US" sz="1478" dirty="0"/>
              <a:t> que </a:t>
            </a:r>
            <a:r>
              <a:rPr lang="en-US" sz="1478" dirty="0" err="1"/>
              <a:t>este</a:t>
            </a:r>
            <a:r>
              <a:rPr lang="en-US" sz="1478" dirty="0"/>
              <a:t> </a:t>
            </a:r>
            <a:r>
              <a:rPr lang="en-US" sz="1478" dirty="0" err="1"/>
              <a:t>codigo</a:t>
            </a:r>
            <a:r>
              <a:rPr lang="en-US" sz="1478" dirty="0"/>
              <a:t> </a:t>
            </a:r>
            <a:r>
              <a:rPr lang="en-US" sz="1478" dirty="0" err="1"/>
              <a:t>generaria</a:t>
            </a:r>
            <a:r>
              <a:rPr lang="en-US" sz="1478" dirty="0"/>
              <a:t> </a:t>
            </a:r>
            <a:r>
              <a:rPr lang="en-US" sz="1478" dirty="0" err="1"/>
              <a:t>en</a:t>
            </a:r>
            <a:r>
              <a:rPr lang="en-US" sz="1478" dirty="0"/>
              <a:t> base a lo visto </a:t>
            </a:r>
            <a:r>
              <a:rPr lang="en-US" sz="1478" dirty="0" err="1"/>
              <a:t>en</a:t>
            </a:r>
            <a:r>
              <a:rPr lang="en-US" sz="1478" dirty="0"/>
              <a:t> casting </a:t>
            </a:r>
            <a:r>
              <a:rPr lang="en-US" sz="1478" dirty="0" err="1"/>
              <a:t>previamente</a:t>
            </a:r>
            <a:endParaRPr lang="en-US" sz="1478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5581F6-2B5C-4EF8-9828-3D0F1C5257E3}" type="slidenum">
              <a:rPr lang="es-419" smtClean="0"/>
              <a:t>87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2357734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478" dirty="0" err="1"/>
              <a:t>Notas</a:t>
            </a:r>
            <a:r>
              <a:rPr lang="en-US" sz="1478" dirty="0"/>
              <a:t> para el professor</a:t>
            </a:r>
          </a:p>
          <a:p>
            <a:r>
              <a:rPr lang="en-US" sz="1478" dirty="0" err="1"/>
              <a:t>Recuerde</a:t>
            </a:r>
            <a:r>
              <a:rPr lang="en-US" sz="1478" dirty="0"/>
              <a:t> a sus </a:t>
            </a:r>
            <a:r>
              <a:rPr lang="en-US" sz="1478" dirty="0" err="1"/>
              <a:t>alumnos</a:t>
            </a:r>
            <a:r>
              <a:rPr lang="en-US" sz="1478" dirty="0"/>
              <a:t> que instance of sera </a:t>
            </a:r>
            <a:r>
              <a:rPr lang="en-US" sz="1478" dirty="0" err="1"/>
              <a:t>verdadero</a:t>
            </a:r>
            <a:r>
              <a:rPr lang="en-US" sz="1478" dirty="0"/>
              <a:t> para las </a:t>
            </a:r>
            <a:r>
              <a:rPr lang="en-US" sz="1478" dirty="0" err="1"/>
              <a:t>subclases</a:t>
            </a:r>
            <a:r>
              <a:rPr lang="en-US" sz="1478" dirty="0"/>
              <a:t> de point y </a:t>
            </a:r>
            <a:r>
              <a:rPr lang="en-US" sz="1478" dirty="0" err="1"/>
              <a:t>esto</a:t>
            </a:r>
            <a:r>
              <a:rPr lang="en-US" sz="1478" dirty="0"/>
              <a:t> </a:t>
            </a:r>
            <a:r>
              <a:rPr lang="en-US" sz="1478" dirty="0" err="1"/>
              <a:t>podria</a:t>
            </a:r>
            <a:r>
              <a:rPr lang="en-US" sz="1478" dirty="0"/>
              <a:t> </a:t>
            </a:r>
            <a:r>
              <a:rPr lang="en-US" sz="1478" dirty="0" err="1"/>
              <a:t>generar</a:t>
            </a:r>
            <a:r>
              <a:rPr lang="en-US" sz="1478" dirty="0"/>
              <a:t> un </a:t>
            </a:r>
            <a:r>
              <a:rPr lang="en-US" sz="1478" dirty="0" err="1"/>
              <a:t>comportamiento</a:t>
            </a:r>
            <a:r>
              <a:rPr lang="en-US" sz="1478" dirty="0"/>
              <a:t> </a:t>
            </a:r>
            <a:r>
              <a:rPr lang="en-US" sz="1478" dirty="0" err="1"/>
              <a:t>incorrecto</a:t>
            </a:r>
            <a:endParaRPr lang="en-US" sz="1478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5581F6-2B5C-4EF8-9828-3D0F1C5257E3}" type="slidenum">
              <a:rPr lang="es-419" smtClean="0"/>
              <a:t>88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23149982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419" dirty="0"/>
              <a:t>Una </a:t>
            </a:r>
            <a:r>
              <a:rPr lang="es-419" dirty="0" err="1"/>
              <a:t>super</a:t>
            </a:r>
            <a:r>
              <a:rPr lang="es-419" dirty="0"/>
              <a:t> clase o clase padre desconoce de la existencia de sus hijos</a:t>
            </a:r>
          </a:p>
          <a:p>
            <a:r>
              <a:rPr lang="es-419" dirty="0"/>
              <a:t>Sim embargo una sub</a:t>
            </a:r>
            <a:r>
              <a:rPr lang="es-419" baseline="0" dirty="0"/>
              <a:t> clase debe especificar explícitamente su relación de herencia.</a:t>
            </a:r>
          </a:p>
          <a:p>
            <a:endParaRPr lang="es-419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5581F6-2B5C-4EF8-9828-3D0F1C5257E3}" type="slidenum">
              <a:rPr lang="es-419" smtClean="0"/>
              <a:t>8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222490830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Notas</a:t>
            </a:r>
            <a:r>
              <a:rPr lang="en-US" dirty="0"/>
              <a:t> para el professor:</a:t>
            </a:r>
          </a:p>
          <a:p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/>
              <a:t>caso</a:t>
            </a:r>
            <a:r>
              <a:rPr lang="en-US" dirty="0"/>
              <a:t> p1, p2, p3 son </a:t>
            </a:r>
            <a:r>
              <a:rPr lang="en-US" dirty="0" err="1"/>
              <a:t>iguales</a:t>
            </a:r>
            <a:r>
              <a:rPr lang="en-US" dirty="0"/>
              <a:t> </a:t>
            </a:r>
            <a:r>
              <a:rPr lang="en-US" dirty="0" err="1"/>
              <a:t>porque</a:t>
            </a:r>
            <a:r>
              <a:rPr lang="en-US" dirty="0"/>
              <a:t> Point3D es </a:t>
            </a:r>
            <a:r>
              <a:rPr lang="en-US" dirty="0" err="1"/>
              <a:t>también</a:t>
            </a:r>
            <a:r>
              <a:rPr lang="en-US" dirty="0"/>
              <a:t> </a:t>
            </a:r>
            <a:r>
              <a:rPr lang="en-US" dirty="0" err="1"/>
              <a:t>instancia</a:t>
            </a:r>
            <a:r>
              <a:rPr lang="en-US" dirty="0"/>
              <a:t> de Point.</a:t>
            </a:r>
          </a:p>
          <a:p>
            <a:r>
              <a:rPr lang="en-US" dirty="0"/>
              <a:t>La </a:t>
            </a:r>
            <a:r>
              <a:rPr lang="en-US" dirty="0" err="1"/>
              <a:t>sobrescritura</a:t>
            </a:r>
            <a:r>
              <a:rPr lang="en-US" dirty="0"/>
              <a:t> es </a:t>
            </a:r>
            <a:r>
              <a:rPr lang="en-US" dirty="0" err="1"/>
              <a:t>incorrecta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5581F6-2B5C-4EF8-9828-3D0F1C5257E3}" type="slidenum">
              <a:rPr lang="es-419" smtClean="0"/>
              <a:t>89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27713958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419" dirty="0"/>
              <a:t>A</a:t>
            </a:r>
            <a:r>
              <a:rPr lang="es-419" baseline="0" dirty="0"/>
              <a:t> su vez el </a:t>
            </a:r>
            <a:r>
              <a:rPr lang="es-419" baseline="0" dirty="0" err="1"/>
              <a:t>carrol</a:t>
            </a:r>
            <a:r>
              <a:rPr lang="es-419" baseline="0" dirty="0"/>
              <a:t> de golf es de clase de vehículo también, porque una clase se dice del “tipo de algo”  de cualquier cosa arriba de su árbol de herencia.</a:t>
            </a:r>
            <a:endParaRPr lang="es-419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5581F6-2B5C-4EF8-9828-3D0F1C5257E3}" type="slidenum">
              <a:rPr lang="es-419" smtClean="0"/>
              <a:t>9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40232436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419" dirty="0"/>
              <a:t>En el caso del deber</a:t>
            </a:r>
            <a:r>
              <a:rPr lang="es-419" baseline="0" dirty="0"/>
              <a:t> 1, teníamos una asociación: El empleado HAS-A Departamento.</a:t>
            </a:r>
            <a:endParaRPr lang="es-419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5581F6-2B5C-4EF8-9828-3D0F1C5257E3}" type="slidenum">
              <a:rPr lang="es-419" smtClean="0"/>
              <a:t>10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16988910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419" dirty="0"/>
              <a:t>ES-UN</a:t>
            </a:r>
            <a:r>
              <a:rPr lang="es-419" baseline="0" dirty="0"/>
              <a:t> se relaciona a la Herencia</a:t>
            </a:r>
          </a:p>
          <a:p>
            <a:r>
              <a:rPr lang="es-419" baseline="0" dirty="0"/>
              <a:t>TIENE-UN se relaciona al uso , se asocia con la clase.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5581F6-2B5C-4EF8-9828-3D0F1C5257E3}" type="slidenum">
              <a:rPr lang="es-419" smtClean="0"/>
              <a:t>11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41324204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err="1"/>
              <a:t>Notas</a:t>
            </a:r>
            <a:r>
              <a:rPr lang="en-US" b="1" dirty="0"/>
              <a:t> para el professor:</a:t>
            </a:r>
          </a:p>
          <a:p>
            <a:endParaRPr lang="en-US" dirty="0"/>
          </a:p>
          <a:p>
            <a:r>
              <a:rPr lang="en-US" dirty="0"/>
              <a:t>1.- </a:t>
            </a:r>
            <a:r>
              <a:rPr lang="en-US" dirty="0" err="1"/>
              <a:t>Analice</a:t>
            </a:r>
            <a:r>
              <a:rPr lang="en-US" dirty="0"/>
              <a:t> el </a:t>
            </a:r>
            <a:r>
              <a:rPr lang="en-US" dirty="0" err="1"/>
              <a:t>codigo</a:t>
            </a:r>
            <a:r>
              <a:rPr lang="en-US" dirty="0"/>
              <a:t> con sus </a:t>
            </a:r>
            <a:r>
              <a:rPr lang="en-US" dirty="0" err="1"/>
              <a:t>estudiantes</a:t>
            </a:r>
            <a:r>
              <a:rPr lang="en-US" dirty="0"/>
              <a:t> e </a:t>
            </a:r>
            <a:r>
              <a:rPr lang="en-US" dirty="0" err="1"/>
              <a:t>identifiquen</a:t>
            </a:r>
            <a:r>
              <a:rPr lang="en-US" dirty="0"/>
              <a:t> la </a:t>
            </a:r>
            <a:r>
              <a:rPr lang="en-US" dirty="0" err="1"/>
              <a:t>salida</a:t>
            </a:r>
            <a:endParaRPr lang="en-US" dirty="0"/>
          </a:p>
          <a:p>
            <a:r>
              <a:rPr lang="en-US" dirty="0"/>
              <a:t>2.-  </a:t>
            </a:r>
            <a:r>
              <a:rPr lang="en-US" dirty="0" err="1"/>
              <a:t>Identifique</a:t>
            </a:r>
            <a:r>
              <a:rPr lang="en-US" dirty="0"/>
              <a:t> </a:t>
            </a:r>
            <a:r>
              <a:rPr lang="en-US" dirty="0" err="1"/>
              <a:t>cual</a:t>
            </a:r>
            <a:r>
              <a:rPr lang="en-US" dirty="0"/>
              <a:t> es la </a:t>
            </a:r>
            <a:r>
              <a:rPr lang="en-US" dirty="0" err="1"/>
              <a:t>subclase</a:t>
            </a:r>
            <a:r>
              <a:rPr lang="en-US" dirty="0"/>
              <a:t> y </a:t>
            </a:r>
            <a:r>
              <a:rPr lang="en-US" dirty="0" err="1"/>
              <a:t>cual</a:t>
            </a:r>
            <a:r>
              <a:rPr lang="en-US" dirty="0"/>
              <a:t> es la </a:t>
            </a:r>
            <a:r>
              <a:rPr lang="en-US" dirty="0" err="1"/>
              <a:t>superclase</a:t>
            </a:r>
            <a:r>
              <a:rPr lang="en-US" dirty="0"/>
              <a:t>?</a:t>
            </a:r>
          </a:p>
          <a:p>
            <a:r>
              <a:rPr lang="en-US" dirty="0"/>
              <a:t>3.- </a:t>
            </a:r>
            <a:r>
              <a:rPr lang="en-US" dirty="0" err="1"/>
              <a:t>Hable</a:t>
            </a:r>
            <a:r>
              <a:rPr lang="en-US" dirty="0"/>
              <a:t> de los </a:t>
            </a:r>
            <a:r>
              <a:rPr lang="en-US" dirty="0" err="1"/>
              <a:t>modificadores</a:t>
            </a:r>
            <a:r>
              <a:rPr lang="en-US" dirty="0"/>
              <a:t> de </a:t>
            </a:r>
            <a:r>
              <a:rPr lang="en-US" dirty="0" err="1"/>
              <a:t>acceso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el </a:t>
            </a:r>
            <a:r>
              <a:rPr lang="en-US" dirty="0" err="1"/>
              <a:t>codigo</a:t>
            </a:r>
            <a:r>
              <a:rPr lang="en-US" dirty="0"/>
              <a:t> y </a:t>
            </a:r>
            <a:r>
              <a:rPr lang="en-US" dirty="0" err="1"/>
              <a:t>porque</a:t>
            </a:r>
            <a:r>
              <a:rPr lang="en-US" dirty="0"/>
              <a:t> son </a:t>
            </a:r>
            <a:r>
              <a:rPr lang="en-US" dirty="0" err="1"/>
              <a:t>accesibles</a:t>
            </a:r>
            <a:r>
              <a:rPr lang="en-US" dirty="0"/>
              <a:t>  </a:t>
            </a:r>
            <a:r>
              <a:rPr lang="en-US" dirty="0" err="1"/>
              <a:t>desde</a:t>
            </a:r>
            <a:r>
              <a:rPr lang="en-US" dirty="0"/>
              <a:t> la </a:t>
            </a:r>
            <a:r>
              <a:rPr lang="en-US" dirty="0" err="1"/>
              <a:t>subclase</a:t>
            </a:r>
            <a:r>
              <a:rPr lang="en-US" dirty="0"/>
              <a:t>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5581F6-2B5C-4EF8-9828-3D0F1C5257E3}" type="slidenum">
              <a:rPr lang="es-419" smtClean="0"/>
              <a:t>12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38482627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err="1"/>
              <a:t>Notas</a:t>
            </a:r>
            <a:r>
              <a:rPr lang="en-US" b="1" dirty="0"/>
              <a:t> para el professor:</a:t>
            </a:r>
          </a:p>
          <a:p>
            <a:endParaRPr lang="en-US" dirty="0"/>
          </a:p>
          <a:p>
            <a:r>
              <a:rPr lang="en-US" dirty="0"/>
              <a:t>1.- </a:t>
            </a:r>
            <a:r>
              <a:rPr lang="en-US" dirty="0" err="1"/>
              <a:t>Explique</a:t>
            </a:r>
            <a:r>
              <a:rPr lang="en-US" dirty="0"/>
              <a:t> la </a:t>
            </a:r>
            <a:r>
              <a:rPr lang="en-US" dirty="0" err="1"/>
              <a:t>diferencia</a:t>
            </a:r>
            <a:r>
              <a:rPr lang="en-US" dirty="0"/>
              <a:t> con el </a:t>
            </a:r>
            <a:r>
              <a:rPr lang="en-US" dirty="0" err="1"/>
              <a:t>acceso</a:t>
            </a:r>
            <a:r>
              <a:rPr lang="en-US" dirty="0"/>
              <a:t> private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5581F6-2B5C-4EF8-9828-3D0F1C5257E3}" type="slidenum">
              <a:rPr lang="es-419" smtClean="0"/>
              <a:t>13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40095017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7E62BB-7BD1-47F5-B01E-F540B83D4DA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C" dirty="0">
                <a:solidFill>
                  <a:srgbClr val="002060"/>
                </a:solidFill>
              </a:rPr>
              <a:t>Unidad 1: </a:t>
            </a:r>
            <a:r>
              <a:rPr lang="es-EC" b="1" dirty="0">
                <a:solidFill>
                  <a:srgbClr val="002060"/>
                </a:solidFill>
              </a:rPr>
              <a:t>INTRODUCCIÓN AL PARADIGMA ORIENTADO A OBJETOS</a:t>
            </a:r>
            <a:endParaRPr lang="es-EC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FF65033-B42A-46A8-B1AF-207988F0FC6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C" sz="2800" dirty="0"/>
              <a:t>PROGRAMACIÓN ORIENTADA A OBJETOS</a:t>
            </a:r>
            <a:endParaRPr lang="es-EC" sz="2800" b="1" dirty="0"/>
          </a:p>
          <a:p>
            <a:endParaRPr lang="es-EC" b="1" dirty="0"/>
          </a:p>
          <a:p>
            <a:endParaRPr lang="es-EC" b="1" dirty="0"/>
          </a:p>
          <a:p>
            <a:r>
              <a:rPr lang="es-EC" dirty="0"/>
              <a:t>MSC. </a:t>
            </a:r>
            <a:r>
              <a:rPr lang="es-EC" b="1" dirty="0"/>
              <a:t>VERÓNICA DUARTE M.</a:t>
            </a:r>
          </a:p>
          <a:p>
            <a:r>
              <a:rPr lang="es-EC" b="1" dirty="0"/>
              <a:t>TÉRMINO 2018-I</a:t>
            </a:r>
          </a:p>
          <a:p>
            <a:endParaRPr lang="es-EC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E5AF3B5-3E8B-4DF2-8CE7-9CB4C4CE28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5/17/2019</a:t>
            </a:fld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176AA0F-98E4-4833-8734-7A4AAB13D8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CD9504A-9DE4-471E-A981-D2BF8604FE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2259F197-9DA7-43CA-9498-10C2D91AFAC7}"/>
              </a:ext>
            </a:extLst>
          </p:cNvPr>
          <p:cNvSpPr/>
          <p:nvPr/>
        </p:nvSpPr>
        <p:spPr>
          <a:xfrm>
            <a:off x="116114" y="-4355"/>
            <a:ext cx="188686" cy="6858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8C45EB09-3FCF-44AF-B7E5-2096ABC67EB1}"/>
              </a:ext>
            </a:extLst>
          </p:cNvPr>
          <p:cNvSpPr/>
          <p:nvPr/>
        </p:nvSpPr>
        <p:spPr>
          <a:xfrm>
            <a:off x="428168" y="1454"/>
            <a:ext cx="188686" cy="6858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25961044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F92B1F2-9793-40B4-A3DB-A192CCFAD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C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3DD591EE-67B6-46AC-8A0B-C41C5348B2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C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352F018-39FF-4B6C-B9A8-763DE7262B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5/17/2019</a:t>
            </a:fld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CBF7789-941D-4C81-9F1E-5BC8B33B1B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EF1C634-61C9-4F27-A87F-62846CE53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FAB7338A-DF30-4175-8110-07F9E513E578}"/>
              </a:ext>
            </a:extLst>
          </p:cNvPr>
          <p:cNvSpPr/>
          <p:nvPr/>
        </p:nvSpPr>
        <p:spPr>
          <a:xfrm>
            <a:off x="116114" y="-4355"/>
            <a:ext cx="188686" cy="6858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279B0B73-6109-4B2C-8284-8CB90133F8FA}"/>
              </a:ext>
            </a:extLst>
          </p:cNvPr>
          <p:cNvSpPr/>
          <p:nvPr/>
        </p:nvSpPr>
        <p:spPr>
          <a:xfrm>
            <a:off x="428168" y="1454"/>
            <a:ext cx="188686" cy="6858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21756370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3112F3FB-6C8C-48AB-BB60-5CADD49141F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s-EC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1B981529-D155-4A07-B75A-C63C4861E7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C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0104C52-7E58-4FDD-BAC4-9AE26D94AB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5/17/2019</a:t>
            </a:fld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3838F04-11E7-43FF-B2E1-446C7F449A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E91DA73-FCA8-4966-AE48-1A45A5AF66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AD96DCBA-1A26-4E00-AB69-B0DF0AC483AB}"/>
              </a:ext>
            </a:extLst>
          </p:cNvPr>
          <p:cNvSpPr/>
          <p:nvPr/>
        </p:nvSpPr>
        <p:spPr>
          <a:xfrm>
            <a:off x="116114" y="-4355"/>
            <a:ext cx="188686" cy="6858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501E2117-B32C-4F57-B0C6-946F97B77D6A}"/>
              </a:ext>
            </a:extLst>
          </p:cNvPr>
          <p:cNvSpPr/>
          <p:nvPr/>
        </p:nvSpPr>
        <p:spPr>
          <a:xfrm>
            <a:off x="428168" y="1454"/>
            <a:ext cx="188686" cy="6858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23357113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4FA430-FDDF-48AF-BFFC-7FBD95A1A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rgbClr val="00206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s-EC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4B92352-6939-460F-A9C6-B6722CB709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28600" indent="-228600">
              <a:buClr>
                <a:srgbClr val="002060"/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accent5">
                  <a:lumMod val="50000"/>
                </a:schemeClr>
              </a:buClr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C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E598F14-5976-478E-9CD1-873EC41A0C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5/17/2019</a:t>
            </a:fld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4042D57-7A4A-49B5-9A58-BCDA5121AF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D554087-1243-42EC-87D3-D4CCBC8029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1635A235-F3F2-415B-966B-BD60E78A393F}"/>
              </a:ext>
            </a:extLst>
          </p:cNvPr>
          <p:cNvSpPr/>
          <p:nvPr/>
        </p:nvSpPr>
        <p:spPr>
          <a:xfrm>
            <a:off x="116114" y="-4355"/>
            <a:ext cx="188686" cy="6858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8084C401-D77F-4AEE-BE68-F034F21263D1}"/>
              </a:ext>
            </a:extLst>
          </p:cNvPr>
          <p:cNvSpPr/>
          <p:nvPr/>
        </p:nvSpPr>
        <p:spPr>
          <a:xfrm>
            <a:off x="428168" y="1454"/>
            <a:ext cx="188686" cy="6858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27223137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6CCFD5-644B-42C3-AF1C-9B02586EC9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2914" y="1709738"/>
            <a:ext cx="7624536" cy="2852737"/>
          </a:xfrm>
        </p:spPr>
        <p:txBody>
          <a:bodyPr anchor="b"/>
          <a:lstStyle>
            <a:lvl1pPr>
              <a:defRPr sz="6000" b="1">
                <a:solidFill>
                  <a:srgbClr val="00206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s-EC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CF2BCE3-F880-4E3A-ACF9-ABC3994EBF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22914" y="4589463"/>
            <a:ext cx="7624536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F5C3A2C-D9E0-4728-964E-DCC00A2F4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A7E31934-871E-4A65-80FA-D70879073E6B}"/>
              </a:ext>
            </a:extLst>
          </p:cNvPr>
          <p:cNvSpPr/>
          <p:nvPr/>
        </p:nvSpPr>
        <p:spPr>
          <a:xfrm>
            <a:off x="361408" y="0"/>
            <a:ext cx="2808514" cy="6858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E61C76E9-E3B1-4E54-8E63-B8DCF608BE44}"/>
              </a:ext>
            </a:extLst>
          </p:cNvPr>
          <p:cNvSpPr/>
          <p:nvPr/>
        </p:nvSpPr>
        <p:spPr>
          <a:xfrm>
            <a:off x="0" y="0"/>
            <a:ext cx="2808514" cy="6858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13931022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7385823-3761-4388-BD1F-CAF9DA219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2060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s-EC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B928317-5530-4FBB-9C77-7D47FFDB76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buClr>
                <a:srgbClr val="002060"/>
              </a:buClr>
              <a:defRPr/>
            </a:lvl1pPr>
            <a:lvl2pPr>
              <a:buClr>
                <a:srgbClr val="002060"/>
              </a:buClr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C" dirty="0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56C05AC7-DC23-4B54-980D-733C543348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buClr>
                <a:srgbClr val="002060"/>
              </a:buClr>
              <a:defRPr/>
            </a:lvl1pPr>
            <a:lvl2pPr>
              <a:buClr>
                <a:srgbClr val="002060"/>
              </a:buClr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C" dirty="0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D5045274-7E90-4C23-A7E2-0BD2F12459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5/17/2019</a:t>
            </a:fld>
            <a:endParaRPr lang="en-US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877AE489-0304-4123-A3C8-7CCBC8E77F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15AE4BC-8FF3-4BD5-BF68-836853B79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94F2F867-5859-4F41-B37F-4AE9851B03CA}"/>
              </a:ext>
            </a:extLst>
          </p:cNvPr>
          <p:cNvSpPr/>
          <p:nvPr/>
        </p:nvSpPr>
        <p:spPr>
          <a:xfrm>
            <a:off x="116114" y="-4355"/>
            <a:ext cx="188686" cy="6858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B6FBEEBA-8BB2-4792-B163-007D8AE5E1D1}"/>
              </a:ext>
            </a:extLst>
          </p:cNvPr>
          <p:cNvSpPr/>
          <p:nvPr/>
        </p:nvSpPr>
        <p:spPr>
          <a:xfrm>
            <a:off x="428168" y="1454"/>
            <a:ext cx="188686" cy="6858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6080988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2405B7-4373-41F3-B74C-98DCB87BB3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EC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F3EBDAA-D194-4857-95E0-335DF54774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0BF7B19B-2C1D-4B05-8C1B-FE4EF0FF4C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C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DA75C784-68CF-4551-8176-2C5713CDE18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EE8EB4B2-9E42-48DA-A77A-3E46334AED9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C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FEC1218F-C4BB-49E7-9A86-568192E179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5/17/2019</a:t>
            </a:fld>
            <a:endParaRPr lang="en-US" dirty="0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8AE423A5-AE9B-40A4-B620-6F344657AD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9D51F341-7817-437F-A040-7231FD5790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E78D358C-9243-43EA-9C97-436E1B667E66}"/>
              </a:ext>
            </a:extLst>
          </p:cNvPr>
          <p:cNvSpPr/>
          <p:nvPr/>
        </p:nvSpPr>
        <p:spPr>
          <a:xfrm>
            <a:off x="116114" y="-4355"/>
            <a:ext cx="188686" cy="6858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6A204494-1E1B-4513-87C3-E80BB5FAE57F}"/>
              </a:ext>
            </a:extLst>
          </p:cNvPr>
          <p:cNvSpPr/>
          <p:nvPr/>
        </p:nvSpPr>
        <p:spPr>
          <a:xfrm>
            <a:off x="428168" y="1454"/>
            <a:ext cx="188686" cy="6858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17198667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6B6229-8BF4-485F-837E-3B14239CA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C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BBC777E6-DC30-4220-B7C9-991A2C0E5A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5/17/2019</a:t>
            </a:fld>
            <a:endParaRPr lang="en-US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691CAB5E-4025-4C04-9671-EF0AE10F9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79E5FA16-AB6F-4201-AB59-8BB980036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BECC89E1-F6AF-440A-BC98-9F14123D809C}"/>
              </a:ext>
            </a:extLst>
          </p:cNvPr>
          <p:cNvSpPr/>
          <p:nvPr/>
        </p:nvSpPr>
        <p:spPr>
          <a:xfrm>
            <a:off x="116114" y="-4355"/>
            <a:ext cx="188686" cy="6858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EEB2CF4D-2BBB-45BC-9222-2F29C77898F3}"/>
              </a:ext>
            </a:extLst>
          </p:cNvPr>
          <p:cNvSpPr/>
          <p:nvPr/>
        </p:nvSpPr>
        <p:spPr>
          <a:xfrm>
            <a:off x="428168" y="1454"/>
            <a:ext cx="188686" cy="6858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40622886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E87AA153-E540-4AE0-8F2E-5A441CA8FE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5/17/2019</a:t>
            </a:fld>
            <a:endParaRPr lang="en-U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E9899854-158E-4164-B87E-8E6D3E59E8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5BA7AC6-C5E4-484E-9764-8742174F0B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7B77143E-10DA-46DD-92C8-AE95E73F3646}"/>
              </a:ext>
            </a:extLst>
          </p:cNvPr>
          <p:cNvSpPr/>
          <p:nvPr/>
        </p:nvSpPr>
        <p:spPr>
          <a:xfrm>
            <a:off x="116114" y="-4355"/>
            <a:ext cx="188686" cy="6858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8D5B05F6-9BEB-4962-871E-F64CD8E2D09F}"/>
              </a:ext>
            </a:extLst>
          </p:cNvPr>
          <p:cNvSpPr/>
          <p:nvPr/>
        </p:nvSpPr>
        <p:spPr>
          <a:xfrm>
            <a:off x="428168" y="1454"/>
            <a:ext cx="188686" cy="6858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6534267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F99524-FCE9-407F-93AA-809F7F5BDF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EC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0AFBD66-A991-4F33-953F-D19D307876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C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B390744-A1C5-443E-9205-0FC760F279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EE87FE5-3D81-45D5-B5AF-432A5B7E3E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5/17/2019</a:t>
            </a:fld>
            <a:endParaRPr lang="en-US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A9835D0-7D17-49C7-B35F-42676BF471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B02E850-061A-4D5C-A45F-6C51D1994C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678E946F-88BA-4006-962B-872E5DF08B5D}"/>
              </a:ext>
            </a:extLst>
          </p:cNvPr>
          <p:cNvSpPr/>
          <p:nvPr/>
        </p:nvSpPr>
        <p:spPr>
          <a:xfrm>
            <a:off x="116114" y="-4355"/>
            <a:ext cx="188686" cy="6858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E0898955-ECF4-478B-B574-E3CF85A41CC5}"/>
              </a:ext>
            </a:extLst>
          </p:cNvPr>
          <p:cNvSpPr/>
          <p:nvPr/>
        </p:nvSpPr>
        <p:spPr>
          <a:xfrm>
            <a:off x="428168" y="1454"/>
            <a:ext cx="188686" cy="6858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6134118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0766793-521B-4CD5-AC89-FF4D00347D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EC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90933391-800D-4242-B818-68CB41EAFCD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s-EC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EC28D795-E3C9-4F68-8011-8AC78824E4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D9DBD112-B087-4856-B7B3-37C0D77E79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5/17/2019</a:t>
            </a:fld>
            <a:endParaRPr lang="en-US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17F8E04-874E-4C49-9EC3-7F21A33C92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7BE1C80-996E-49BB-9769-855B8D5F6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F9272315-3CC7-4132-B081-ED7C78A674C8}"/>
              </a:ext>
            </a:extLst>
          </p:cNvPr>
          <p:cNvSpPr/>
          <p:nvPr/>
        </p:nvSpPr>
        <p:spPr>
          <a:xfrm>
            <a:off x="116114" y="-4355"/>
            <a:ext cx="188686" cy="6858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E0062EA0-6C77-49C9-AF83-3649AF892FE8}"/>
              </a:ext>
            </a:extLst>
          </p:cNvPr>
          <p:cNvSpPr/>
          <p:nvPr/>
        </p:nvSpPr>
        <p:spPr>
          <a:xfrm>
            <a:off x="428168" y="1454"/>
            <a:ext cx="188686" cy="6858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36903574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3FC7218D-ED9D-4C31-9940-8812E44956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dirty="0"/>
              <a:t>Haga clic para modificar el estilo de título del patrón</a:t>
            </a:r>
            <a:endParaRPr lang="es-EC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C7257C7-A484-4B81-AC56-CC40F95C81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/>
              <a:t>Editar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s-EC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C39CBF8-3EDD-4228-8A33-954129998ED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5/17/2019</a:t>
            </a:fld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5E07464-5BA4-4C04-ADA0-4BBF18FE44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CF95E94-850E-4E75-A19D-24FB1694BB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09251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732" r:id="rId3"/>
    <p:sldLayoutId id="2147483733" r:id="rId4"/>
    <p:sldLayoutId id="2147483734" r:id="rId5"/>
    <p:sldLayoutId id="2147483735" r:id="rId6"/>
    <p:sldLayoutId id="2147483736" r:id="rId7"/>
    <p:sldLayoutId id="2147483737" r:id="rId8"/>
    <p:sldLayoutId id="2147483738" r:id="rId9"/>
    <p:sldLayoutId id="2147483739" r:id="rId10"/>
    <p:sldLayoutId id="214748374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002060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002060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002060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C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microsoft.com/office/2007/relationships/hdphoto" Target="../media/hdphoto6.wdp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Relationship Id="rId5" Type="http://schemas.openxmlformats.org/officeDocument/2006/relationships/comments" Target="../comments/comment2.xml"/><Relationship Id="rId4" Type="http://schemas.openxmlformats.org/officeDocument/2006/relationships/image" Target="../media/image64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4" Type="http://schemas.microsoft.com/office/2007/relationships/hdphoto" Target="../media/hdphoto7.wdp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8.wdp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419" dirty="0"/>
              <a:t>Programación Orientada a Objeto</a:t>
            </a:r>
            <a:endParaRPr lang="es-419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419" noProof="0" dirty="0"/>
              <a:t>Unidad 4</a:t>
            </a:r>
          </a:p>
        </p:txBody>
      </p:sp>
    </p:spTree>
    <p:extLst>
      <p:ext uri="{BB962C8B-B14F-4D97-AF65-F5344CB8AC3E}">
        <p14:creationId xmlns:p14="http://schemas.microsoft.com/office/powerpoint/2010/main" val="24694994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/>
              <a:t>IS-A vs HAS-A </a:t>
            </a:r>
            <a:br>
              <a:rPr lang="es-419" dirty="0"/>
            </a:br>
            <a:r>
              <a:rPr lang="es-419" dirty="0"/>
              <a:t>ES UN?  Vs TIENE UN?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s-419" sz="2800" dirty="0"/>
              <a:t>En Orientado a Objeto, la relación TIENE-UN, se basa en el uso y no en la herencia.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s-419" sz="2800" dirty="0"/>
              <a:t>Si la clase A TIENE-UN B,  indicamos que la clase A tendrá una referencia a B (asociación)</a:t>
            </a:r>
          </a:p>
          <a:p>
            <a:r>
              <a:rPr lang="es-419" sz="2800" dirty="0"/>
              <a:t>Ejemplo: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s-419" sz="2800" dirty="0"/>
              <a:t>Un caballo ES-UN (IS-A) Animal, Un caballo Tiene-una (HAS-A)  silla </a:t>
            </a:r>
          </a:p>
        </p:txBody>
      </p:sp>
    </p:spTree>
    <p:extLst>
      <p:ext uri="{BB962C8B-B14F-4D97-AF65-F5344CB8AC3E}">
        <p14:creationId xmlns:p14="http://schemas.microsoft.com/office/powerpoint/2010/main" val="2481183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r="19843"/>
          <a:stretch/>
        </p:blipFill>
        <p:spPr>
          <a:xfrm>
            <a:off x="4634683" y="2036383"/>
            <a:ext cx="7486346" cy="2275509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2160589"/>
            <a:ext cx="3957349" cy="374932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El </a:t>
            </a:r>
            <a:r>
              <a:rPr lang="en-US" dirty="0" err="1"/>
              <a:t>Carro</a:t>
            </a:r>
            <a:r>
              <a:rPr lang="en-US" dirty="0"/>
              <a:t> ES-UN </a:t>
            </a:r>
            <a:r>
              <a:rPr lang="en-US" dirty="0" err="1"/>
              <a:t>Vehiculo</a:t>
            </a:r>
            <a:r>
              <a:rPr lang="en-US" dirty="0"/>
              <a:t>.</a:t>
            </a:r>
          </a:p>
          <a:p>
            <a:r>
              <a:rPr lang="en-US" dirty="0"/>
              <a:t>El </a:t>
            </a:r>
            <a:r>
              <a:rPr lang="en-US" dirty="0" err="1"/>
              <a:t>Carro</a:t>
            </a:r>
            <a:r>
              <a:rPr lang="en-US" dirty="0"/>
              <a:t> TIENE-UN Motor.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/>
              <a:t>IS-A vs HAS-A </a:t>
            </a:r>
            <a:br>
              <a:rPr lang="en-US"/>
            </a:br>
            <a:r>
              <a:rPr lang="en-US"/>
              <a:t>ES UN?  Vs TIENE UN?</a:t>
            </a:r>
          </a:p>
        </p:txBody>
      </p:sp>
    </p:spTree>
    <p:extLst>
      <p:ext uri="{BB962C8B-B14F-4D97-AF65-F5344CB8AC3E}">
        <p14:creationId xmlns:p14="http://schemas.microsoft.com/office/powerpoint/2010/main" val="26084033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ABDFED-103F-4F92-839D-3C5CD1CD33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463" y="5407479"/>
            <a:ext cx="10909073" cy="105765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Herencia</a:t>
            </a:r>
            <a:r>
              <a:rPr lang="en-US" sz="6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y </a:t>
            </a:r>
            <a:r>
              <a:rPr lang="en-US" sz="6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Acceso</a:t>
            </a:r>
            <a:r>
              <a:rPr lang="en-US" sz="6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a </a:t>
            </a:r>
            <a:r>
              <a:rPr lang="en-US" sz="6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miembros</a:t>
            </a:r>
            <a:endParaRPr lang="en-US" sz="6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1991FB9-1E41-4305-B485-CCEBA53B06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59908"/>
            <a:ext cx="5497333" cy="495504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95BE696-AC9A-4323-A81D-83D8DCCF6B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8300" y="230039"/>
            <a:ext cx="6743700" cy="495504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3AB36EB-AC64-4AA8-BD87-6C296FFE3454}"/>
              </a:ext>
            </a:extLst>
          </p:cNvPr>
          <p:cNvSpPr/>
          <p:nvPr/>
        </p:nvSpPr>
        <p:spPr>
          <a:xfrm>
            <a:off x="7030241" y="1051560"/>
            <a:ext cx="4616929" cy="228600"/>
          </a:xfrm>
          <a:prstGeom prst="rect">
            <a:avLst/>
          </a:prstGeom>
          <a:solidFill>
            <a:schemeClr val="accent3">
              <a:alpha val="8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70892B8-D95A-47B1-84C7-9134D19B0C8F}"/>
              </a:ext>
            </a:extLst>
          </p:cNvPr>
          <p:cNvSpPr/>
          <p:nvPr/>
        </p:nvSpPr>
        <p:spPr>
          <a:xfrm>
            <a:off x="6800851" y="2477260"/>
            <a:ext cx="5040630" cy="437389"/>
          </a:xfrm>
          <a:prstGeom prst="rect">
            <a:avLst/>
          </a:prstGeom>
          <a:solidFill>
            <a:srgbClr val="88DA1A">
              <a:alpha val="13000"/>
            </a:srgb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9918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ABDFED-103F-4F92-839D-3C5CD1CD33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463" y="5407479"/>
            <a:ext cx="10909073" cy="105765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Herencia</a:t>
            </a:r>
            <a:r>
              <a:rPr lang="en-US" sz="6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y </a:t>
            </a:r>
            <a:r>
              <a:rPr lang="en-US" sz="6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Acceso</a:t>
            </a:r>
            <a:r>
              <a:rPr lang="en-US" sz="6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a </a:t>
            </a:r>
            <a:r>
              <a:rPr lang="en-US" sz="6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miembros</a:t>
            </a:r>
            <a:endParaRPr lang="en-US" sz="6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297E590-E4DE-4A45-9672-2BCACEA3DD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809" y="211422"/>
            <a:ext cx="5956190" cy="523183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A8A7813-12D5-4F84-B09D-8F5424339F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6430" y="211422"/>
            <a:ext cx="6465570" cy="510531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F57DD3E-0881-4521-AAC9-C692BB40827A}"/>
              </a:ext>
            </a:extLst>
          </p:cNvPr>
          <p:cNvSpPr/>
          <p:nvPr/>
        </p:nvSpPr>
        <p:spPr>
          <a:xfrm>
            <a:off x="1250471" y="1098227"/>
            <a:ext cx="2750030" cy="216223"/>
          </a:xfrm>
          <a:prstGeom prst="rect">
            <a:avLst/>
          </a:prstGeom>
          <a:solidFill>
            <a:srgbClr val="88DA1A">
              <a:alpha val="13000"/>
            </a:srgb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8801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3104" y="430991"/>
            <a:ext cx="8596668" cy="1320800"/>
          </a:xfrm>
        </p:spPr>
        <p:txBody>
          <a:bodyPr/>
          <a:lstStyle/>
          <a:p>
            <a:r>
              <a:rPr lang="es-419" dirty="0"/>
              <a:t>Modificador de Acceso: Protected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80110" y="1668781"/>
            <a:ext cx="10424160" cy="4411979"/>
          </a:xfrm>
        </p:spPr>
        <p:txBody>
          <a:bodyPr>
            <a:normAutofit/>
          </a:bodyPr>
          <a:lstStyle/>
          <a:p>
            <a:endParaRPr lang="es-419" sz="3200" dirty="0"/>
          </a:p>
          <a:p>
            <a:pPr>
              <a:buFont typeface="Wingdings" panose="05000000000000000000" pitchFamily="2" charset="2"/>
              <a:buChar char="§"/>
            </a:pPr>
            <a:r>
              <a:rPr lang="es-419" sz="3200" dirty="0"/>
              <a:t>El modificador “</a:t>
            </a:r>
            <a:r>
              <a:rPr lang="es-419" sz="3200" dirty="0" err="1"/>
              <a:t>protected</a:t>
            </a:r>
            <a:r>
              <a:rPr lang="es-419" sz="3200" dirty="0"/>
              <a:t>” y el acceso por default son los más similares pero con una diferencia critica.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419" sz="3200" dirty="0"/>
              <a:t>Un miembro de clase, con el modificador “</a:t>
            </a:r>
            <a:r>
              <a:rPr lang="es-419" sz="3200" dirty="0" err="1"/>
              <a:t>protected</a:t>
            </a:r>
            <a:r>
              <a:rPr lang="es-419" sz="3200" dirty="0"/>
              <a:t>” puede acceder a los atributos de una superclase a través de herencia, incluso si la subclase esta en paquetes diferentes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419" sz="3200" dirty="0"/>
              <a:t>Paquete + Hijos</a:t>
            </a:r>
          </a:p>
          <a:p>
            <a:endParaRPr lang="es-419" sz="3200" dirty="0"/>
          </a:p>
        </p:txBody>
      </p:sp>
    </p:spTree>
    <p:extLst>
      <p:ext uri="{BB962C8B-B14F-4D97-AF65-F5344CB8AC3E}">
        <p14:creationId xmlns:p14="http://schemas.microsoft.com/office/powerpoint/2010/main" val="672694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A707EB-DB44-4A7D-9BBD-635553431E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/>
              <a:t>Modificador de Acceso: Protected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1CA0BE0-55F4-4C42-AD11-B5CE1527A1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419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E6E7CD-ABE1-4249-8281-B1798A3B5C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0090" y="1737360"/>
            <a:ext cx="7029450" cy="15049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67D130F-F5C7-4986-93D6-5C90BBBDBCB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r="4151" b="17421"/>
          <a:stretch/>
        </p:blipFill>
        <p:spPr>
          <a:xfrm>
            <a:off x="3514725" y="3429000"/>
            <a:ext cx="8278071" cy="199134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9E5A6C1-6A2E-40F8-90AB-7B8D6368C6FF}"/>
              </a:ext>
            </a:extLst>
          </p:cNvPr>
          <p:cNvSpPr/>
          <p:nvPr/>
        </p:nvSpPr>
        <p:spPr>
          <a:xfrm>
            <a:off x="1017270" y="1845734"/>
            <a:ext cx="3486150" cy="314536"/>
          </a:xfrm>
          <a:prstGeom prst="rect">
            <a:avLst/>
          </a:prstGeom>
          <a:solidFill>
            <a:srgbClr val="FFFF00">
              <a:alpha val="3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F58FF07-7DBA-44C5-9E51-E61A82EB5170}"/>
              </a:ext>
            </a:extLst>
          </p:cNvPr>
          <p:cNvSpPr/>
          <p:nvPr/>
        </p:nvSpPr>
        <p:spPr>
          <a:xfrm>
            <a:off x="3560444" y="3542242"/>
            <a:ext cx="4989195" cy="309668"/>
          </a:xfrm>
          <a:prstGeom prst="rect">
            <a:avLst/>
          </a:prstGeom>
          <a:solidFill>
            <a:srgbClr val="FFFF00">
              <a:alpha val="3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DC884F-D902-4CB1-B820-B9729471B923}"/>
              </a:ext>
            </a:extLst>
          </p:cNvPr>
          <p:cNvSpPr/>
          <p:nvPr/>
        </p:nvSpPr>
        <p:spPr>
          <a:xfrm>
            <a:off x="1518285" y="2445702"/>
            <a:ext cx="1544956" cy="314536"/>
          </a:xfrm>
          <a:prstGeom prst="rect">
            <a:avLst/>
          </a:prstGeom>
          <a:solidFill>
            <a:srgbClr val="FFFF00">
              <a:alpha val="3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2387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i="1" dirty="0" err="1"/>
              <a:t>Keyword</a:t>
            </a:r>
            <a:r>
              <a:rPr lang="es-419" i="1" dirty="0"/>
              <a:t> super();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8784" y="1840549"/>
            <a:ext cx="11187006" cy="3880773"/>
          </a:xfrm>
        </p:spPr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endParaRPr lang="es-419" sz="2800" dirty="0"/>
          </a:p>
          <a:p>
            <a:pPr>
              <a:buFont typeface="Courier New" panose="02070309020205020404" pitchFamily="49" charset="0"/>
              <a:buChar char="o"/>
            </a:pPr>
            <a:r>
              <a:rPr lang="es-419" sz="2800" dirty="0"/>
              <a:t>Para invocar al constructor de la superclase o clase Padre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s-419" sz="2800" dirty="0"/>
              <a:t>Para invocar un método de una superclase en un método sobre escrito (Mas adelante en esta clase)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s-419" sz="2800" dirty="0"/>
              <a:t>Para acceder a un miembro de la superclase (dependiendo de los niveles de acceso) </a:t>
            </a:r>
          </a:p>
        </p:txBody>
      </p:sp>
    </p:spTree>
    <p:extLst>
      <p:ext uri="{BB962C8B-B14F-4D97-AF65-F5344CB8AC3E}">
        <p14:creationId xmlns:p14="http://schemas.microsoft.com/office/powerpoint/2010/main" val="37236892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/>
              <a:t>Constructores y Herencia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737360"/>
            <a:ext cx="8596668" cy="3880773"/>
          </a:xfrm>
        </p:spPr>
        <p:txBody>
          <a:bodyPr/>
          <a:lstStyle/>
          <a:p>
            <a:r>
              <a:rPr lang="es-419" sz="2400" dirty="0"/>
              <a:t>Asumamos que </a:t>
            </a:r>
            <a:r>
              <a:rPr lang="es-419" sz="2400" i="1" dirty="0" err="1"/>
              <a:t>Horse</a:t>
            </a:r>
            <a:r>
              <a:rPr lang="es-419" sz="2400" dirty="0"/>
              <a:t> hereda de la clase </a:t>
            </a:r>
            <a:r>
              <a:rPr lang="es-419" sz="2400" i="1" dirty="0"/>
              <a:t>Animal</a:t>
            </a:r>
          </a:p>
          <a:p>
            <a:r>
              <a:rPr lang="es-419" sz="2400" dirty="0" err="1"/>
              <a:t>Horse</a:t>
            </a:r>
            <a:r>
              <a:rPr lang="es-419" sz="2400" dirty="0"/>
              <a:t> caballo  = </a:t>
            </a:r>
            <a:r>
              <a:rPr lang="es-419" sz="2400" dirty="0">
                <a:solidFill>
                  <a:schemeClr val="accent1">
                    <a:lumMod val="75000"/>
                  </a:schemeClr>
                </a:solidFill>
              </a:rPr>
              <a:t>new</a:t>
            </a:r>
            <a:r>
              <a:rPr lang="es-419" sz="2400" dirty="0"/>
              <a:t> </a:t>
            </a:r>
            <a:r>
              <a:rPr lang="es-419" sz="2400" dirty="0" err="1"/>
              <a:t>Horse</a:t>
            </a:r>
            <a:r>
              <a:rPr lang="es-419" sz="2400" dirty="0"/>
              <a:t>()</a:t>
            </a:r>
          </a:p>
          <a:p>
            <a:pPr lvl="1"/>
            <a:endParaRPr lang="es-419" dirty="0"/>
          </a:p>
          <a:p>
            <a:pPr lvl="1"/>
            <a:endParaRPr lang="es-419" dirty="0"/>
          </a:p>
          <a:p>
            <a:pPr lvl="1"/>
            <a:endParaRPr lang="es-419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t="8398" b="8350"/>
          <a:stretch/>
        </p:blipFill>
        <p:spPr>
          <a:xfrm>
            <a:off x="928850" y="2708910"/>
            <a:ext cx="6105199" cy="3396467"/>
          </a:xfrm>
          <a:prstGeom prst="rect">
            <a:avLst/>
          </a:prstGeom>
        </p:spPr>
      </p:pic>
      <p:sp>
        <p:nvSpPr>
          <p:cNvPr id="5" name="Arrow: Curved Up 4">
            <a:extLst>
              <a:ext uri="{FF2B5EF4-FFF2-40B4-BE49-F238E27FC236}">
                <a16:creationId xmlns:a16="http://schemas.microsoft.com/office/drawing/2014/main" id="{FB397C89-CB4C-4740-9D0E-951FFE885269}"/>
              </a:ext>
            </a:extLst>
          </p:cNvPr>
          <p:cNvSpPr/>
          <p:nvPr/>
        </p:nvSpPr>
        <p:spPr>
          <a:xfrm rot="16200000">
            <a:off x="6540140" y="4996840"/>
            <a:ext cx="987818" cy="742011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Arrow: Curved Up 5">
            <a:extLst>
              <a:ext uri="{FF2B5EF4-FFF2-40B4-BE49-F238E27FC236}">
                <a16:creationId xmlns:a16="http://schemas.microsoft.com/office/drawing/2014/main" id="{35DE19B9-383C-473F-A98D-4FD8D3E427BD}"/>
              </a:ext>
            </a:extLst>
          </p:cNvPr>
          <p:cNvSpPr/>
          <p:nvPr/>
        </p:nvSpPr>
        <p:spPr>
          <a:xfrm rot="16200000">
            <a:off x="6540141" y="3069926"/>
            <a:ext cx="987818" cy="742011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Arrow: Curved Up 7">
            <a:extLst>
              <a:ext uri="{FF2B5EF4-FFF2-40B4-BE49-F238E27FC236}">
                <a16:creationId xmlns:a16="http://schemas.microsoft.com/office/drawing/2014/main" id="{E10AA315-3B38-49DD-AB12-2394D316BA9A}"/>
              </a:ext>
            </a:extLst>
          </p:cNvPr>
          <p:cNvSpPr/>
          <p:nvPr/>
        </p:nvSpPr>
        <p:spPr>
          <a:xfrm rot="16200000">
            <a:off x="6528995" y="4009021"/>
            <a:ext cx="987818" cy="742011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2657E1F-7007-4C68-A99A-6A7BB197CBAB}"/>
              </a:ext>
            </a:extLst>
          </p:cNvPr>
          <p:cNvSpPr/>
          <p:nvPr/>
        </p:nvSpPr>
        <p:spPr>
          <a:xfrm>
            <a:off x="7976428" y="2755425"/>
            <a:ext cx="3771900" cy="2424917"/>
          </a:xfrm>
          <a:prstGeom prst="rect">
            <a:avLst/>
          </a:prstGeom>
          <a:solidFill>
            <a:srgbClr val="FFFF00">
              <a:alpha val="2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419" dirty="0">
                <a:solidFill>
                  <a:schemeClr val="tx1"/>
                </a:solidFill>
              </a:rPr>
              <a:t>1.- Cada constructor invoca al constructor de su superclase con una llamada a super() (puede ser implícita)</a:t>
            </a:r>
          </a:p>
          <a:p>
            <a:pPr algn="just"/>
            <a:endParaRPr lang="es-419" dirty="0">
              <a:solidFill>
                <a:schemeClr val="tx1"/>
              </a:solidFill>
            </a:endParaRPr>
          </a:p>
          <a:p>
            <a:pPr algn="just"/>
            <a:r>
              <a:rPr lang="es-419" dirty="0">
                <a:solidFill>
                  <a:schemeClr val="tx1"/>
                </a:solidFill>
              </a:rPr>
              <a:t>2.- Cada constructor llena sus variables de instancia (si existieran) y completa su operación</a:t>
            </a:r>
          </a:p>
        </p:txBody>
      </p:sp>
    </p:spTree>
    <p:extLst>
      <p:ext uri="{BB962C8B-B14F-4D97-AF65-F5344CB8AC3E}">
        <p14:creationId xmlns:p14="http://schemas.microsoft.com/office/powerpoint/2010/main" val="14553898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789988" y="639763"/>
            <a:ext cx="3402012" cy="368458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s-419" sz="4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Qué pasa si el constructor de la superclase tiene argumentos?</a:t>
            </a:r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0CEF78C0-B92D-48B7-90AA-6174B101AF1B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932038" y="362656"/>
            <a:ext cx="7767638" cy="541972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4BD10F87-8DDD-4091-93C2-B73F63F987A3}"/>
              </a:ext>
            </a:extLst>
          </p:cNvPr>
          <p:cNvSpPr/>
          <p:nvPr/>
        </p:nvSpPr>
        <p:spPr>
          <a:xfrm>
            <a:off x="1897027" y="4526069"/>
            <a:ext cx="3110865" cy="275378"/>
          </a:xfrm>
          <a:prstGeom prst="rect">
            <a:avLst/>
          </a:prstGeom>
          <a:solidFill>
            <a:srgbClr val="FFFF00">
              <a:alpha val="3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allout: Bent Line 5">
            <a:extLst>
              <a:ext uri="{FF2B5EF4-FFF2-40B4-BE49-F238E27FC236}">
                <a16:creationId xmlns:a16="http://schemas.microsoft.com/office/drawing/2014/main" id="{F6C77E42-097B-4222-AD59-890507194A90}"/>
              </a:ext>
            </a:extLst>
          </p:cNvPr>
          <p:cNvSpPr/>
          <p:nvPr/>
        </p:nvSpPr>
        <p:spPr>
          <a:xfrm>
            <a:off x="6797834" y="4917229"/>
            <a:ext cx="3252788" cy="880110"/>
          </a:xfrm>
          <a:prstGeom prst="borderCallout2">
            <a:avLst>
              <a:gd name="adj1" fmla="val 52516"/>
              <a:gd name="adj2" fmla="val -4468"/>
              <a:gd name="adj3" fmla="val 52516"/>
              <a:gd name="adj4" fmla="val -16667"/>
              <a:gd name="adj5" fmla="val -17370"/>
              <a:gd name="adj6" fmla="val -5791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super() debe ser la </a:t>
            </a:r>
            <a:r>
              <a:rPr lang="en-US" dirty="0" err="1"/>
              <a:t>primera</a:t>
            </a:r>
            <a:r>
              <a:rPr lang="en-US" dirty="0"/>
              <a:t> </a:t>
            </a:r>
            <a:r>
              <a:rPr lang="en-US" dirty="0" err="1"/>
              <a:t>sentencia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ser </a:t>
            </a:r>
            <a:r>
              <a:rPr lang="en-US" dirty="0" err="1"/>
              <a:t>llamada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un constructor de una </a:t>
            </a:r>
            <a:r>
              <a:rPr lang="en-US" dirty="0" err="1"/>
              <a:t>subclase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98637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/>
              <a:t>Qué pasa si el constructor de la superclase tiene argumentos?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419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0716" y="1768955"/>
            <a:ext cx="6858953" cy="4292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9730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/>
              <a:t>Unidad 4: </a:t>
            </a:r>
            <a:r>
              <a:rPr lang="es-EC" b="1" dirty="0"/>
              <a:t>Herencia, Clases Abstractas, Interfaces y Polimorfismo</a:t>
            </a:r>
            <a:endParaRPr lang="es-419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80254" y="1907540"/>
            <a:ext cx="9975426" cy="38807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dirty="0"/>
              <a:t>En esta unidad se implementan programas que hacen uso de relación de herencia, interfaces y clases abstractas con métodos y variables polimórficas. Además se introducen los conceptos de clases envolventes. </a:t>
            </a:r>
            <a:endParaRPr lang="es-EC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A6ECD4-0DC8-4B66-8F0A-61A479CAE0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0254" y="3566194"/>
            <a:ext cx="9951703" cy="303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3330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412B2C2-1635-494E-A731-D2CBEC8B8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Clases</a:t>
            </a:r>
            <a:r>
              <a:rPr lang="en-US" dirty="0"/>
              <a:t> - Final</a:t>
            </a:r>
            <a:endParaRPr lang="es-419" dirty="0"/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951E175C-E108-4EC5-AA80-A425BD3732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88730" y="1749901"/>
            <a:ext cx="8085272" cy="2144236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49BBA6C1-E329-4241-AC5E-772AE058E5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8024" y="4028122"/>
            <a:ext cx="7746683" cy="1709062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D44895CA-FF6D-4CCF-ADD5-025F67CCC0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3100" y="5857875"/>
            <a:ext cx="6438900" cy="100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9782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/>
              <a:t>Polimorfismo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737360"/>
            <a:ext cx="10287000" cy="3880773"/>
          </a:xfrm>
        </p:spPr>
        <p:txBody>
          <a:bodyPr>
            <a:normAutofit/>
          </a:bodyPr>
          <a:lstStyle/>
          <a:p>
            <a:r>
              <a:rPr lang="es-419" sz="2400" dirty="0"/>
              <a:t>El polimorfismo en biología, se refiere al principio en que un organismo o especie puede adoptar muchas formas o etapas.</a:t>
            </a:r>
          </a:p>
          <a:p>
            <a:r>
              <a:rPr lang="es-419" sz="2400" dirty="0"/>
              <a:t>Este principio también puede ser aplicado en la programación Orientada a Objeto. </a:t>
            </a:r>
            <a:r>
              <a:rPr lang="es-419" sz="2400" i="1" dirty="0"/>
              <a:t>Subclases de una clase pueden adoptar sus propios comportamientos, y a la vez compartir comportamientos de su clase padre.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45888"/>
          <a:stretch/>
        </p:blipFill>
        <p:spPr>
          <a:xfrm>
            <a:off x="2733701" y="3769505"/>
            <a:ext cx="2726995" cy="25069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52138"/>
          <a:stretch/>
        </p:blipFill>
        <p:spPr>
          <a:xfrm>
            <a:off x="5730293" y="3994295"/>
            <a:ext cx="2905046" cy="2362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EAC25D4-8F5F-44A7-9CA5-0F3F7829EEFE}"/>
              </a:ext>
            </a:extLst>
          </p:cNvPr>
          <p:cNvSpPr txBox="1"/>
          <p:nvPr/>
        </p:nvSpPr>
        <p:spPr>
          <a:xfrm>
            <a:off x="8748831" y="3767533"/>
            <a:ext cx="290504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Comportamientos</a:t>
            </a:r>
            <a:r>
              <a:rPr lang="en-US" b="1" dirty="0"/>
              <a:t> que </a:t>
            </a:r>
            <a:r>
              <a:rPr lang="en-US" b="1" dirty="0" err="1"/>
              <a:t>comparten</a:t>
            </a:r>
            <a:r>
              <a:rPr lang="en-US" b="1" dirty="0"/>
              <a:t>:</a:t>
            </a:r>
          </a:p>
          <a:p>
            <a:endParaRPr lang="en-US" dirty="0"/>
          </a:p>
          <a:p>
            <a:r>
              <a:rPr lang="en-US" dirty="0"/>
              <a:t>comer()</a:t>
            </a:r>
          </a:p>
          <a:p>
            <a:r>
              <a:rPr lang="en-US" dirty="0" err="1"/>
              <a:t>cazar</a:t>
            </a:r>
            <a:r>
              <a:rPr lang="en-US" dirty="0"/>
              <a:t>()</a:t>
            </a:r>
          </a:p>
          <a:p>
            <a:r>
              <a:rPr lang="en-US" dirty="0" err="1"/>
              <a:t>dormir</a:t>
            </a:r>
            <a:r>
              <a:rPr lang="en-US" dirty="0"/>
              <a:t>()</a:t>
            </a:r>
          </a:p>
          <a:p>
            <a:endParaRPr lang="en-US" dirty="0"/>
          </a:p>
          <a:p>
            <a:r>
              <a:rPr lang="en-US" dirty="0" err="1"/>
              <a:t>Pueden</a:t>
            </a:r>
            <a:r>
              <a:rPr lang="en-US" dirty="0"/>
              <a:t> </a:t>
            </a:r>
            <a:r>
              <a:rPr lang="en-US" dirty="0" err="1"/>
              <a:t>realizar</a:t>
            </a:r>
            <a:r>
              <a:rPr lang="en-US" dirty="0"/>
              <a:t> las </a:t>
            </a:r>
            <a:r>
              <a:rPr lang="en-US" dirty="0" err="1"/>
              <a:t>mismas</a:t>
            </a:r>
            <a:r>
              <a:rPr lang="en-US" dirty="0"/>
              <a:t> </a:t>
            </a:r>
            <a:r>
              <a:rPr lang="en-US" dirty="0" err="1"/>
              <a:t>actividades</a:t>
            </a:r>
            <a:r>
              <a:rPr lang="en-US" dirty="0"/>
              <a:t> </a:t>
            </a:r>
            <a:r>
              <a:rPr lang="en-US" dirty="0" err="1"/>
              <a:t>pero</a:t>
            </a:r>
            <a:r>
              <a:rPr lang="en-US" dirty="0"/>
              <a:t> de forma </a:t>
            </a:r>
            <a:r>
              <a:rPr lang="en-US" dirty="0" err="1"/>
              <a:t>diferente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88255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2FF28-4F76-4D2D-9497-9429C3CA81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3930" y="0"/>
            <a:ext cx="3401961" cy="36860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6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Polimorfismo</a:t>
            </a:r>
            <a:r>
              <a:rPr lang="en-US" sz="4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y </a:t>
            </a:r>
            <a:r>
              <a:rPr lang="en-US" sz="46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Herencia</a:t>
            </a:r>
            <a:endParaRPr lang="en-US" sz="46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7" name="Content Placeholder 3" descr="A picture containing text&#10;&#10;Description automatically generated">
            <a:extLst>
              <a:ext uri="{FF2B5EF4-FFF2-40B4-BE49-F238E27FC236}">
                <a16:creationId xmlns:a16="http://schemas.microsoft.com/office/drawing/2014/main" id="{3935D416-39B3-4917-B94B-A2246DFD6E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4194"/>
          <a:stretch/>
        </p:blipFill>
        <p:spPr>
          <a:xfrm>
            <a:off x="756355" y="725378"/>
            <a:ext cx="6912217" cy="392372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FFD18F82-3E58-4C6A-AC3B-7218A52F9A77}"/>
              </a:ext>
            </a:extLst>
          </p:cNvPr>
          <p:cNvSpPr txBox="1"/>
          <p:nvPr/>
        </p:nvSpPr>
        <p:spPr>
          <a:xfrm>
            <a:off x="836648" y="4884756"/>
            <a:ext cx="74362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En</a:t>
            </a:r>
            <a:r>
              <a:rPr lang="en-US" sz="2000" dirty="0"/>
              <a:t> </a:t>
            </a:r>
            <a:r>
              <a:rPr lang="en-US" sz="2000" dirty="0" err="1"/>
              <a:t>este</a:t>
            </a:r>
            <a:r>
              <a:rPr lang="en-US" sz="2000" dirty="0"/>
              <a:t> </a:t>
            </a:r>
            <a:r>
              <a:rPr lang="en-US" sz="2000" dirty="0" err="1"/>
              <a:t>ejemplo</a:t>
            </a:r>
            <a:r>
              <a:rPr lang="en-US" sz="2000" dirty="0"/>
              <a:t> de </a:t>
            </a:r>
            <a:r>
              <a:rPr lang="en-US" sz="2000" dirty="0" err="1"/>
              <a:t>herencia</a:t>
            </a:r>
            <a:r>
              <a:rPr lang="en-US" sz="2000" dirty="0"/>
              <a:t>, </a:t>
            </a:r>
            <a:r>
              <a:rPr lang="en-US" sz="2000" dirty="0" err="1"/>
              <a:t>Estudiante</a:t>
            </a:r>
            <a:r>
              <a:rPr lang="en-US" sz="2000" dirty="0"/>
              <a:t> y </a:t>
            </a:r>
            <a:r>
              <a:rPr lang="en-US" sz="2000" dirty="0" err="1"/>
              <a:t>Profesor</a:t>
            </a:r>
            <a:r>
              <a:rPr lang="en-US" sz="2000" dirty="0"/>
              <a:t> </a:t>
            </a:r>
            <a:r>
              <a:rPr lang="en-US" sz="2000" dirty="0" err="1"/>
              <a:t>compartirían</a:t>
            </a:r>
            <a:r>
              <a:rPr lang="en-US" sz="2000" dirty="0"/>
              <a:t> los </a:t>
            </a:r>
            <a:r>
              <a:rPr lang="en-US" sz="2000" dirty="0" err="1"/>
              <a:t>atributos</a:t>
            </a:r>
            <a:r>
              <a:rPr lang="en-US" sz="2000" dirty="0"/>
              <a:t> de la </a:t>
            </a:r>
            <a:r>
              <a:rPr lang="en-US" sz="2000" dirty="0" err="1"/>
              <a:t>clase</a:t>
            </a:r>
            <a:r>
              <a:rPr lang="en-US" sz="2000" dirty="0"/>
              <a:t> Persona</a:t>
            </a:r>
          </a:p>
        </p:txBody>
      </p:sp>
    </p:spTree>
    <p:extLst>
      <p:ext uri="{BB962C8B-B14F-4D97-AF65-F5344CB8AC3E}">
        <p14:creationId xmlns:p14="http://schemas.microsoft.com/office/powerpoint/2010/main" val="1205842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2FF28-4F76-4D2D-9497-9429C3CA81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9549" y="101600"/>
            <a:ext cx="3401961" cy="36860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6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Polimorfismo</a:t>
            </a:r>
            <a:r>
              <a:rPr lang="en-US" sz="4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y </a:t>
            </a:r>
            <a:r>
              <a:rPr lang="en-US" sz="4600" b="1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Herencia</a:t>
            </a:r>
            <a:endParaRPr lang="en-US" sz="46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5CF122-401D-45D0-8ED4-8F1DAFAEE6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881" y="378187"/>
            <a:ext cx="7330379" cy="434890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3D171F4-3A30-4849-93F0-65BE94FB0C05}"/>
              </a:ext>
            </a:extLst>
          </p:cNvPr>
          <p:cNvSpPr txBox="1"/>
          <p:nvPr/>
        </p:nvSpPr>
        <p:spPr>
          <a:xfrm>
            <a:off x="873289" y="5431383"/>
            <a:ext cx="74362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Estudiante</a:t>
            </a:r>
            <a:r>
              <a:rPr lang="en-US" sz="2000" dirty="0"/>
              <a:t> y </a:t>
            </a:r>
            <a:r>
              <a:rPr lang="en-US" sz="2000" dirty="0" err="1"/>
              <a:t>Profesor</a:t>
            </a:r>
            <a:r>
              <a:rPr lang="en-US" sz="2000" dirty="0"/>
              <a:t> </a:t>
            </a:r>
            <a:r>
              <a:rPr lang="en-US" sz="2000" dirty="0" err="1"/>
              <a:t>también</a:t>
            </a:r>
            <a:r>
              <a:rPr lang="en-US" sz="2000" dirty="0"/>
              <a:t> </a:t>
            </a:r>
            <a:r>
              <a:rPr lang="en-US" sz="2000" dirty="0" err="1"/>
              <a:t>pueden</a:t>
            </a:r>
            <a:r>
              <a:rPr lang="en-US" sz="2000" dirty="0"/>
              <a:t> </a:t>
            </a:r>
            <a:r>
              <a:rPr lang="en-US" sz="2000" dirty="0" err="1"/>
              <a:t>tener</a:t>
            </a:r>
            <a:r>
              <a:rPr lang="en-US" sz="2000" dirty="0"/>
              <a:t> sus </a:t>
            </a:r>
            <a:r>
              <a:rPr lang="en-US" sz="2000" dirty="0" err="1"/>
              <a:t>propios</a:t>
            </a:r>
            <a:r>
              <a:rPr lang="en-US" sz="2000" dirty="0"/>
              <a:t> </a:t>
            </a:r>
            <a:r>
              <a:rPr lang="en-US" sz="2000" dirty="0" err="1"/>
              <a:t>atributos</a:t>
            </a:r>
            <a:r>
              <a:rPr lang="en-US" sz="2000" dirty="0"/>
              <a:t>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0540DBC-AABE-433D-9327-36F73AED1DB1}"/>
              </a:ext>
            </a:extLst>
          </p:cNvPr>
          <p:cNvSpPr txBox="1"/>
          <p:nvPr/>
        </p:nvSpPr>
        <p:spPr>
          <a:xfrm>
            <a:off x="873289" y="5948563"/>
            <a:ext cx="74362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Estudiante</a:t>
            </a:r>
            <a:r>
              <a:rPr lang="en-US" sz="2000" dirty="0"/>
              <a:t> y </a:t>
            </a:r>
            <a:r>
              <a:rPr lang="en-US" sz="2000" dirty="0" err="1"/>
              <a:t>Profesor</a:t>
            </a:r>
            <a:r>
              <a:rPr lang="en-US" sz="2000" dirty="0"/>
              <a:t> </a:t>
            </a:r>
            <a:r>
              <a:rPr lang="en-US" sz="2000" dirty="0" err="1"/>
              <a:t>también</a:t>
            </a:r>
            <a:r>
              <a:rPr lang="en-US" sz="2000" dirty="0"/>
              <a:t> son del </a:t>
            </a:r>
            <a:r>
              <a:rPr lang="en-US" sz="2000" dirty="0" err="1"/>
              <a:t>tipo</a:t>
            </a:r>
            <a:r>
              <a:rPr lang="en-US" sz="2000" dirty="0"/>
              <a:t> Persona</a:t>
            </a:r>
          </a:p>
        </p:txBody>
      </p:sp>
      <p:sp>
        <p:nvSpPr>
          <p:cNvPr id="6" name="Speech Bubble: Oval 5">
            <a:extLst>
              <a:ext uri="{FF2B5EF4-FFF2-40B4-BE49-F238E27FC236}">
                <a16:creationId xmlns:a16="http://schemas.microsoft.com/office/drawing/2014/main" id="{0208FC3B-0168-4E61-B85B-9C2F8F9066AD}"/>
              </a:ext>
            </a:extLst>
          </p:cNvPr>
          <p:cNvSpPr/>
          <p:nvPr/>
        </p:nvSpPr>
        <p:spPr>
          <a:xfrm>
            <a:off x="480490" y="2186880"/>
            <a:ext cx="1462610" cy="731520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Yo</a:t>
            </a:r>
            <a:r>
              <a:rPr lang="en-US" dirty="0"/>
              <a:t> soy persona</a:t>
            </a:r>
          </a:p>
        </p:txBody>
      </p:sp>
      <p:sp>
        <p:nvSpPr>
          <p:cNvPr id="11" name="Speech Bubble: Oval 10">
            <a:extLst>
              <a:ext uri="{FF2B5EF4-FFF2-40B4-BE49-F238E27FC236}">
                <a16:creationId xmlns:a16="http://schemas.microsoft.com/office/drawing/2014/main" id="{8A8071AB-00BD-42F6-810A-28948841D7B1}"/>
              </a:ext>
            </a:extLst>
          </p:cNvPr>
          <p:cNvSpPr/>
          <p:nvPr/>
        </p:nvSpPr>
        <p:spPr>
          <a:xfrm>
            <a:off x="5812938" y="2277131"/>
            <a:ext cx="1462610" cy="731520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Yo</a:t>
            </a:r>
            <a:r>
              <a:rPr lang="en-US" dirty="0"/>
              <a:t> </a:t>
            </a:r>
            <a:r>
              <a:rPr lang="en-US" dirty="0" err="1"/>
              <a:t>también</a:t>
            </a:r>
            <a:r>
              <a:rPr lang="en-US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467687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6" grpId="0" animBg="1"/>
      <p:bldP spid="11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C719A1-2234-49A8-9DDC-1FCCC33567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463" y="5413681"/>
            <a:ext cx="10909073" cy="1057655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6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Creando</a:t>
            </a:r>
            <a:r>
              <a:rPr lang="en-US" sz="6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6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Objetos</a:t>
            </a:r>
            <a:r>
              <a:rPr lang="en-US" sz="6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6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Polimorficos</a:t>
            </a:r>
            <a:br>
              <a:rPr lang="en-US" sz="2700" dirty="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es-419" sz="2700" dirty="0"/>
              <a:t>El polimorfismo permite usar variables de referencia de tipo genérica (superclase), para referirnos a objetos de tipo más específicos (subclase). </a:t>
            </a:r>
            <a:br>
              <a:rPr lang="es-419" sz="6000" dirty="0"/>
            </a:br>
            <a:endParaRPr lang="en-US" sz="6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7" name="Content Placeholder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17D133E7-0B19-4F0F-A3E0-F4F7D81D06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18603" y="1444319"/>
            <a:ext cx="5517375" cy="212418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426FAFC-4A7F-4280-B472-688920DD2C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7337" y="1377089"/>
            <a:ext cx="5920655" cy="23137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A36E6AB-B7B3-4C25-B0F1-9312980B5E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0958" y="1377089"/>
            <a:ext cx="5721239" cy="2211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729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/>
              <a:t>Polimorfismo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51704" y="2046289"/>
            <a:ext cx="9586806" cy="3880773"/>
          </a:xfrm>
        </p:spPr>
        <p:txBody>
          <a:bodyPr>
            <a:normAutofit/>
          </a:bodyPr>
          <a:lstStyle/>
          <a:p>
            <a:pPr algn="just"/>
            <a:r>
              <a:rPr lang="es-419" sz="2400" dirty="0"/>
              <a:t>Todos los objetos en java son polimórficos, excepto la clase </a:t>
            </a:r>
            <a:r>
              <a:rPr lang="es-419" sz="2400" dirty="0" err="1"/>
              <a:t>Object</a:t>
            </a:r>
            <a:r>
              <a:rPr lang="es-419" sz="2400" dirty="0"/>
              <a:t>.</a:t>
            </a:r>
          </a:p>
          <a:p>
            <a:pPr algn="just"/>
            <a:r>
              <a:rPr lang="es-419" sz="2400" dirty="0"/>
              <a:t>Si un objeto pasa el test </a:t>
            </a:r>
            <a:r>
              <a:rPr lang="es-419" sz="2400" i="1" dirty="0"/>
              <a:t>ES-UN</a:t>
            </a:r>
            <a:r>
              <a:rPr lang="es-419" sz="2400" dirty="0"/>
              <a:t> por más de un tipo de clase (incluido si mismo) es considerado polimórfico</a:t>
            </a:r>
          </a:p>
          <a:p>
            <a:pPr lvl="1" algn="just"/>
            <a:r>
              <a:rPr lang="es-419" sz="2400" dirty="0"/>
              <a:t>Vehículo carro1 = new Carro();</a:t>
            </a:r>
          </a:p>
          <a:p>
            <a:pPr lvl="1" algn="just"/>
            <a:r>
              <a:rPr lang="es-419" sz="2400" dirty="0"/>
              <a:t>carro1 ES-UN CARRO</a:t>
            </a:r>
          </a:p>
          <a:p>
            <a:pPr lvl="1" algn="just"/>
            <a:r>
              <a:rPr lang="es-419" sz="2400" dirty="0"/>
              <a:t>carro1 ES UN VEHICULO</a:t>
            </a:r>
          </a:p>
          <a:p>
            <a:pPr lvl="1" algn="just"/>
            <a:r>
              <a:rPr lang="es-419" sz="2400" dirty="0"/>
              <a:t>carro1 ES UN OBJETO</a:t>
            </a:r>
          </a:p>
          <a:p>
            <a:pPr lvl="1" algn="just"/>
            <a:endParaRPr lang="es-419" sz="240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B92D1AE-7CAA-489C-8B9B-C26BE4C2A740}"/>
              </a:ext>
            </a:extLst>
          </p:cNvPr>
          <p:cNvGrpSpPr/>
          <p:nvPr/>
        </p:nvGrpSpPr>
        <p:grpSpPr>
          <a:xfrm>
            <a:off x="6869430" y="3227953"/>
            <a:ext cx="2034540" cy="1446918"/>
            <a:chOff x="7383780" y="3006090"/>
            <a:chExt cx="1828800" cy="2416104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3E393F3-BCCD-45C0-9BBA-2D9FF2714D3B}"/>
                </a:ext>
              </a:extLst>
            </p:cNvPr>
            <p:cNvSpPr/>
            <p:nvPr/>
          </p:nvSpPr>
          <p:spPr>
            <a:xfrm>
              <a:off x="7383780" y="3006090"/>
              <a:ext cx="1805940" cy="8229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err="1">
                  <a:solidFill>
                    <a:schemeClr val="tx1"/>
                  </a:solidFill>
                </a:rPr>
                <a:t>Objeto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6" name="Isosceles Triangle 5">
              <a:extLst>
                <a:ext uri="{FF2B5EF4-FFF2-40B4-BE49-F238E27FC236}">
                  <a16:creationId xmlns:a16="http://schemas.microsoft.com/office/drawing/2014/main" id="{D867B839-404F-475F-A3F6-83FF75D302C8}"/>
                </a:ext>
              </a:extLst>
            </p:cNvPr>
            <p:cNvSpPr/>
            <p:nvPr/>
          </p:nvSpPr>
          <p:spPr>
            <a:xfrm>
              <a:off x="8195310" y="3832210"/>
              <a:ext cx="228600" cy="194629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7066BF2-E848-42E9-9A4C-E6F594DDFC77}"/>
                </a:ext>
              </a:extLst>
            </p:cNvPr>
            <p:cNvSpPr/>
            <p:nvPr/>
          </p:nvSpPr>
          <p:spPr>
            <a:xfrm>
              <a:off x="7406640" y="4599234"/>
              <a:ext cx="1805940" cy="8229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err="1">
                  <a:solidFill>
                    <a:schemeClr val="tx1"/>
                  </a:solidFill>
                </a:rPr>
                <a:t>Vehiculo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F738099A-685D-4124-B7A7-494DDE3428B4}"/>
                </a:ext>
              </a:extLst>
            </p:cNvPr>
            <p:cNvCxnSpPr>
              <a:cxnSpLocks/>
              <a:stCxn id="6" idx="3"/>
              <a:endCxn id="7" idx="0"/>
            </p:cNvCxnSpPr>
            <p:nvPr/>
          </p:nvCxnSpPr>
          <p:spPr>
            <a:xfrm>
              <a:off x="8309610" y="4026839"/>
              <a:ext cx="0" cy="57239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CA4CE59B-A553-41EA-90D4-C016EFAAD661}"/>
              </a:ext>
            </a:extLst>
          </p:cNvPr>
          <p:cNvSpPr/>
          <p:nvPr/>
        </p:nvSpPr>
        <p:spPr>
          <a:xfrm>
            <a:off x="7764637" y="4686617"/>
            <a:ext cx="254318" cy="116556"/>
          </a:xfrm>
          <a:prstGeom prst="triangl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15FE612-F802-4D28-A34E-8080A6CD27FF}"/>
              </a:ext>
            </a:extLst>
          </p:cNvPr>
          <p:cNvCxnSpPr>
            <a:cxnSpLocks/>
          </p:cNvCxnSpPr>
          <p:nvPr/>
        </p:nvCxnSpPr>
        <p:spPr>
          <a:xfrm>
            <a:off x="7891796" y="4803173"/>
            <a:ext cx="0" cy="34278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8DEB70CE-3361-44D7-B8CA-FC066A5BB15D}"/>
              </a:ext>
            </a:extLst>
          </p:cNvPr>
          <p:cNvSpPr/>
          <p:nvPr/>
        </p:nvSpPr>
        <p:spPr>
          <a:xfrm>
            <a:off x="6894862" y="5121157"/>
            <a:ext cx="2009108" cy="49284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solidFill>
                  <a:schemeClr val="tx1"/>
                </a:solidFill>
              </a:rPr>
              <a:t>Carro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4630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308052"/>
            <a:ext cx="10058400" cy="1450757"/>
          </a:xfrm>
        </p:spPr>
        <p:txBody>
          <a:bodyPr/>
          <a:lstStyle/>
          <a:p>
            <a:r>
              <a:rPr lang="es-419" dirty="0"/>
              <a:t>Sobreescritura de Métodos en Java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25830" y="1943796"/>
            <a:ext cx="10515600" cy="3880773"/>
          </a:xfrm>
        </p:spPr>
        <p:txBody>
          <a:bodyPr>
            <a:normAutofit/>
          </a:bodyPr>
          <a:lstStyle/>
          <a:p>
            <a:pPr algn="just">
              <a:buFont typeface="Wingdings" panose="05000000000000000000" pitchFamily="2" charset="2"/>
              <a:buChar char="§"/>
            </a:pPr>
            <a:r>
              <a:rPr lang="es-419" sz="2800" dirty="0"/>
              <a:t>Cada vez que se tenga una subclase que hereda un método de una superclase, se tiene la oportunidad de sobrescribirlo. (A menos que este marcado como final)</a:t>
            </a:r>
          </a:p>
          <a:p>
            <a:pPr algn="just">
              <a:buFont typeface="Wingdings" panose="05000000000000000000" pitchFamily="2" charset="2"/>
              <a:buChar char="§"/>
            </a:pPr>
            <a:endParaRPr lang="es-419" sz="2800" dirty="0"/>
          </a:p>
          <a:p>
            <a:pPr algn="just">
              <a:buFont typeface="Wingdings" panose="05000000000000000000" pitchFamily="2" charset="2"/>
              <a:buChar char="§"/>
            </a:pPr>
            <a:r>
              <a:rPr lang="es-419" sz="2800" dirty="0"/>
              <a:t>El beneficio principal de la sobreescritura,  es la habilidad de definir comportamiento especializado de una subclase.</a:t>
            </a:r>
          </a:p>
        </p:txBody>
      </p:sp>
    </p:spTree>
    <p:extLst>
      <p:ext uri="{BB962C8B-B14F-4D97-AF65-F5344CB8AC3E}">
        <p14:creationId xmlns:p14="http://schemas.microsoft.com/office/powerpoint/2010/main" val="30461509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810" y="177925"/>
            <a:ext cx="10058400" cy="1450757"/>
          </a:xfrm>
        </p:spPr>
        <p:txBody>
          <a:bodyPr/>
          <a:lstStyle/>
          <a:p>
            <a:r>
              <a:rPr lang="es-419" dirty="0"/>
              <a:t>Sobreescritura de Métodos en Java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419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810" y="1628682"/>
            <a:ext cx="11182629" cy="4435448"/>
          </a:xfrm>
          <a:prstGeom prst="rect">
            <a:avLst/>
          </a:prstGeom>
        </p:spPr>
      </p:pic>
      <p:sp>
        <p:nvSpPr>
          <p:cNvPr id="5" name="Callout: Line 4">
            <a:extLst>
              <a:ext uri="{FF2B5EF4-FFF2-40B4-BE49-F238E27FC236}">
                <a16:creationId xmlns:a16="http://schemas.microsoft.com/office/drawing/2014/main" id="{5EE6C4BC-39CE-4685-BE2D-760448E94FF2}"/>
              </a:ext>
            </a:extLst>
          </p:cNvPr>
          <p:cNvSpPr/>
          <p:nvPr/>
        </p:nvSpPr>
        <p:spPr>
          <a:xfrm>
            <a:off x="6692264" y="3234386"/>
            <a:ext cx="3720465" cy="1029004"/>
          </a:xfrm>
          <a:prstGeom prst="borderCallout1">
            <a:avLst>
              <a:gd name="adj1" fmla="val 61090"/>
              <a:gd name="adj2" fmla="val -4032"/>
              <a:gd name="adj3" fmla="val 95838"/>
              <a:gd name="adj4" fmla="val -42327"/>
            </a:avLst>
          </a:prstGeom>
          <a:solidFill>
            <a:schemeClr val="accent1">
              <a:alpha val="2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419" dirty="0">
                <a:solidFill>
                  <a:schemeClr val="tx1"/>
                </a:solidFill>
              </a:rPr>
              <a:t>La lista de argumentos y el tipo de retorno debe ser exactamente igual que el método que se sobrescribe.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45241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/>
              <a:t>Sobreescritura de Métodos en Java</a:t>
            </a:r>
            <a:br>
              <a:rPr lang="es-419" dirty="0"/>
            </a:br>
            <a:r>
              <a:rPr lang="es-419" dirty="0"/>
              <a:t>Reglas de la Sobre escritura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79" y="1976120"/>
            <a:ext cx="10409343" cy="3880773"/>
          </a:xfrm>
        </p:spPr>
        <p:txBody>
          <a:bodyPr>
            <a:noAutofit/>
          </a:bodyPr>
          <a:lstStyle/>
          <a:p>
            <a:pPr marL="514350" indent="-514350" algn="just">
              <a:buFont typeface="+mj-lt"/>
              <a:buAutoNum type="arabicPeriod"/>
            </a:pPr>
            <a:r>
              <a:rPr lang="es-419" sz="2800" dirty="0"/>
              <a:t>La lista de argumentos debe ser exactamente igual que el método que se sobrescribe.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es-419" sz="2800" dirty="0"/>
              <a:t>El tipo de retorno debe ser el mismo de la super clase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es-419" sz="2800" dirty="0"/>
              <a:t>El nivel de acceso no puede ser más restrictivo que el método que se sobrescribe. Ejemplo: pasar de </a:t>
            </a:r>
            <a:r>
              <a:rPr lang="es-419" sz="2800" dirty="0" err="1"/>
              <a:t>Public</a:t>
            </a:r>
            <a:r>
              <a:rPr lang="es-419" sz="2800" dirty="0"/>
              <a:t> a </a:t>
            </a:r>
            <a:r>
              <a:rPr lang="es-419" sz="2800" dirty="0" err="1"/>
              <a:t>Private</a:t>
            </a:r>
            <a:r>
              <a:rPr lang="en-AU" sz="2800" dirty="0"/>
              <a:t>   </a:t>
            </a:r>
            <a:endParaRPr lang="es-419" sz="2800" dirty="0"/>
          </a:p>
        </p:txBody>
      </p:sp>
    </p:spTree>
    <p:extLst>
      <p:ext uri="{BB962C8B-B14F-4D97-AF65-F5344CB8AC3E}">
        <p14:creationId xmlns:p14="http://schemas.microsoft.com/office/powerpoint/2010/main" val="15490267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F6D975-DBE8-4835-AF69-714B41A2B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/>
              <a:t>Sobreescritura de Métodos en Java</a:t>
            </a:r>
            <a:br>
              <a:rPr lang="es-419" dirty="0"/>
            </a:br>
            <a:r>
              <a:rPr lang="es-419" dirty="0"/>
              <a:t>Reglas de la Sobre escritura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66B151A-F622-4E24-9656-FDD9389562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971464"/>
            <a:ext cx="10027920" cy="402336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 startAt="4"/>
            </a:pPr>
            <a:r>
              <a:rPr lang="es-419" sz="2800" dirty="0"/>
              <a:t>No puedes sobrescribir un método marcado como final</a:t>
            </a:r>
          </a:p>
          <a:p>
            <a:pPr marL="514350" indent="-514350">
              <a:buFont typeface="+mj-lt"/>
              <a:buAutoNum type="arabicPeriod" startAt="4"/>
            </a:pPr>
            <a:r>
              <a:rPr lang="es-419" sz="2800" dirty="0"/>
              <a:t>Un método solo puede ser sobrescrito si es heredado.(</a:t>
            </a:r>
            <a:r>
              <a:rPr lang="es-419" sz="2800" i="1" dirty="0"/>
              <a:t>Ver ejemplo siguiente)</a:t>
            </a:r>
          </a:p>
          <a:p>
            <a:endParaRPr lang="es-419" sz="2800" dirty="0"/>
          </a:p>
        </p:txBody>
      </p:sp>
    </p:spTree>
    <p:extLst>
      <p:ext uri="{BB962C8B-B14F-4D97-AF65-F5344CB8AC3E}">
        <p14:creationId xmlns:p14="http://schemas.microsoft.com/office/powerpoint/2010/main" val="18594066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CDCE0C-49DD-464E-9B0D-6AC7E61BE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/>
              <a:t>Unidad 4: </a:t>
            </a:r>
            <a:r>
              <a:rPr lang="es-EC" dirty="0"/>
              <a:t>Herencia, Clases Abstractas, Interfaces y Polimorfismo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CE6621-A337-4711-BA2E-F9CDBC6336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es-ES" dirty="0"/>
              <a:t>Objetivos</a:t>
            </a:r>
          </a:p>
          <a:p>
            <a:pPr algn="just"/>
            <a:r>
              <a:rPr lang="es-ES" dirty="0"/>
              <a:t>Aplicar el concepto de jerarquías de clases, interfaces, clases abstractas y polimorfismo en el diseño de soluciones computaciones para la construcción de sistemas extensibles y mantenibles. </a:t>
            </a:r>
          </a:p>
          <a:p>
            <a:pPr algn="just"/>
            <a:r>
              <a:rPr lang="es-ES" dirty="0"/>
              <a:t>Identificar las diferencias entre métodos sobrecargados y sobrescritos para la ejecución de programas heredados.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15819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1662" y="1889760"/>
            <a:ext cx="10568675" cy="4214813"/>
          </a:xfrm>
          <a:prstGeom prst="rect">
            <a:avLst/>
          </a:prstGeo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7D8B08C5-F99B-420A-BF44-31D977757A40}"/>
              </a:ext>
            </a:extLst>
          </p:cNvPr>
          <p:cNvSpPr txBox="1">
            <a:spLocks/>
          </p:cNvSpPr>
          <p:nvPr/>
        </p:nvSpPr>
        <p:spPr>
          <a:xfrm>
            <a:off x="1249680" y="4390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419" dirty="0" err="1">
                <a:solidFill>
                  <a:schemeClr val="accent1">
                    <a:lumMod val="50000"/>
                  </a:schemeClr>
                </a:solidFill>
              </a:rPr>
              <a:t>Sobrescritura</a:t>
            </a:r>
            <a:r>
              <a:rPr lang="es-419" dirty="0">
                <a:solidFill>
                  <a:schemeClr val="accent1">
                    <a:lumMod val="50000"/>
                  </a:schemeClr>
                </a:solidFill>
              </a:rPr>
              <a:t> de Métodos en Java</a:t>
            </a:r>
            <a:br>
              <a:rPr lang="es-419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s-419" dirty="0">
                <a:solidFill>
                  <a:schemeClr val="accent1">
                    <a:lumMod val="50000"/>
                  </a:schemeClr>
                </a:solidFill>
              </a:rPr>
              <a:t>Reglas de la Sobre escritura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A323221-FEA3-4197-9E81-10088BAB6ECE}"/>
              </a:ext>
            </a:extLst>
          </p:cNvPr>
          <p:cNvSpPr/>
          <p:nvPr/>
        </p:nvSpPr>
        <p:spPr>
          <a:xfrm>
            <a:off x="1445895" y="4456642"/>
            <a:ext cx="1331596" cy="298238"/>
          </a:xfrm>
          <a:prstGeom prst="rect">
            <a:avLst/>
          </a:prstGeom>
          <a:solidFill>
            <a:srgbClr val="FFFF00">
              <a:alpha val="23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2453EDF-22A9-419D-AE8B-D61C65CB9EE2}"/>
              </a:ext>
            </a:extLst>
          </p:cNvPr>
          <p:cNvSpPr/>
          <p:nvPr/>
        </p:nvSpPr>
        <p:spPr>
          <a:xfrm>
            <a:off x="3404234" y="3024081"/>
            <a:ext cx="7728585" cy="316435"/>
          </a:xfrm>
          <a:prstGeom prst="rect">
            <a:avLst/>
          </a:prstGeom>
          <a:solidFill>
            <a:srgbClr val="FFFF00">
              <a:alpha val="24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39899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8601005" y="1674108"/>
            <a:ext cx="3784600" cy="2103437"/>
          </a:xfrm>
        </p:spPr>
        <p:txBody>
          <a:bodyPr>
            <a:normAutofit/>
          </a:bodyPr>
          <a:lstStyle/>
          <a:p>
            <a:r>
              <a:rPr lang="es-419" dirty="0"/>
              <a:t>Sobreescritura de Métodos en Java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r="4704"/>
          <a:stretch/>
        </p:blipFill>
        <p:spPr>
          <a:xfrm>
            <a:off x="265677" y="268605"/>
            <a:ext cx="8335328" cy="6320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8339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220980"/>
            <a:ext cx="8596668" cy="1320800"/>
          </a:xfrm>
        </p:spPr>
        <p:txBody>
          <a:bodyPr>
            <a:normAutofit/>
          </a:bodyPr>
          <a:lstStyle/>
          <a:p>
            <a:r>
              <a:rPr lang="es-419" dirty="0"/>
              <a:t>Invocando una versión de la Superclase de un Método Sobrescrito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8784" y="1910253"/>
            <a:ext cx="8596668" cy="3880773"/>
          </a:xfrm>
        </p:spPr>
        <p:txBody>
          <a:bodyPr>
            <a:normAutofit/>
          </a:bodyPr>
          <a:lstStyle/>
          <a:p>
            <a:r>
              <a:rPr lang="es-419" sz="2400" dirty="0"/>
              <a:t>Usando el </a:t>
            </a:r>
            <a:r>
              <a:rPr lang="es-419" sz="2400" dirty="0" err="1"/>
              <a:t>keyword</a:t>
            </a:r>
            <a:r>
              <a:rPr lang="es-419" sz="2400" dirty="0"/>
              <a:t> </a:t>
            </a:r>
            <a:r>
              <a:rPr lang="es-419" sz="2400" i="1" dirty="0"/>
              <a:t>super</a:t>
            </a:r>
            <a:r>
              <a:rPr lang="es-419" sz="2400" dirty="0"/>
              <a:t>;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8472"/>
          <a:stretch/>
        </p:blipFill>
        <p:spPr>
          <a:xfrm>
            <a:off x="1084705" y="2484986"/>
            <a:ext cx="7781925" cy="245848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4705" y="4838700"/>
            <a:ext cx="7820025" cy="201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127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/>
              <a:t>Sobrecarga versus Sobreescritura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91684" y="1966279"/>
            <a:ext cx="10058400" cy="3880773"/>
          </a:xfrm>
        </p:spPr>
        <p:txBody>
          <a:bodyPr>
            <a:normAutofit/>
          </a:bodyPr>
          <a:lstStyle/>
          <a:p>
            <a:endParaRPr lang="es-419" sz="2800" dirty="0"/>
          </a:p>
          <a:p>
            <a:pPr lvl="1"/>
            <a:r>
              <a:rPr lang="es-419" sz="2800" dirty="0"/>
              <a:t>En la sobrecarga los argumentos cambian.</a:t>
            </a:r>
          </a:p>
          <a:p>
            <a:pPr lvl="1"/>
            <a:r>
              <a:rPr lang="es-419" sz="2800" dirty="0"/>
              <a:t>En la sobrecarga los modificadores pueden cambiar igualmente</a:t>
            </a:r>
          </a:p>
          <a:p>
            <a:pPr lvl="1"/>
            <a:r>
              <a:rPr lang="es-419" sz="2800" dirty="0"/>
              <a:t>En la sobrecarga el tipo de retorno puede cambiar</a:t>
            </a:r>
          </a:p>
          <a:p>
            <a:pPr lvl="1"/>
            <a:endParaRPr lang="es-419" sz="2800" dirty="0"/>
          </a:p>
        </p:txBody>
      </p:sp>
    </p:spTree>
    <p:extLst>
      <p:ext uri="{BB962C8B-B14F-4D97-AF65-F5344CB8AC3E}">
        <p14:creationId xmlns:p14="http://schemas.microsoft.com/office/powerpoint/2010/main" val="3427667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AF1BE7-4EA0-414E-8D67-5EDE8A8A41A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65351" y="257175"/>
            <a:ext cx="5307013" cy="1450975"/>
          </a:xfrm>
        </p:spPr>
        <p:txBody>
          <a:bodyPr>
            <a:normAutofit/>
          </a:bodyPr>
          <a:lstStyle/>
          <a:p>
            <a:r>
              <a:rPr lang="es-419" dirty="0"/>
              <a:t>Sobreescritura y Métodos </a:t>
            </a:r>
            <a:r>
              <a:rPr lang="es-419" i="1" dirty="0" err="1"/>
              <a:t>Static</a:t>
            </a:r>
            <a:endParaRPr lang="es-419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AA42B4-09E5-4D1A-A8CF-888C91FA6664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17538" y="1708150"/>
            <a:ext cx="4689475" cy="3670300"/>
          </a:xfrm>
        </p:spPr>
        <p:txBody>
          <a:bodyPr>
            <a:normAutofit/>
          </a:bodyPr>
          <a:lstStyle/>
          <a:p>
            <a:pPr algn="just">
              <a:buFont typeface="Courier New" panose="02070309020205020404" pitchFamily="49" charset="0"/>
              <a:buChar char="o"/>
            </a:pPr>
            <a:r>
              <a:rPr lang="en-US" sz="2400" dirty="0"/>
              <a:t> </a:t>
            </a:r>
            <a:r>
              <a:rPr lang="es-419" sz="2400" dirty="0"/>
              <a:t>La sobreescritura depende de tener una variable de instancia.  </a:t>
            </a:r>
          </a:p>
          <a:p>
            <a:pPr algn="just">
              <a:buFont typeface="Courier New" panose="02070309020205020404" pitchFamily="49" charset="0"/>
              <a:buChar char="o"/>
            </a:pPr>
            <a:r>
              <a:rPr lang="es-419" sz="2400" dirty="0"/>
              <a:t> Los métodos estáticos no se sobrescriben porque no están asociados a ninguna instancia de una clase.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A0F352C-6D20-4FE3-8A42-998539F9C7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30" y="4015871"/>
            <a:ext cx="5703856" cy="17733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91E7E79-4AF7-4EBF-B188-F38AF0303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5142" y="148168"/>
            <a:ext cx="6402588" cy="43302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0159CF4-48FC-4A88-B143-3FF469D86A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0941" y="5186191"/>
            <a:ext cx="3706174" cy="86027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2C677C2-42B3-4C08-ADEC-78F2625FFE79}"/>
              </a:ext>
            </a:extLst>
          </p:cNvPr>
          <p:cNvSpPr txBox="1"/>
          <p:nvPr/>
        </p:nvSpPr>
        <p:spPr>
          <a:xfrm>
            <a:off x="8309610" y="4647618"/>
            <a:ext cx="17668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419" dirty="0"/>
              <a:t>Cual es la salida?</a:t>
            </a:r>
          </a:p>
        </p:txBody>
      </p:sp>
    </p:spTree>
    <p:extLst>
      <p:ext uri="{BB962C8B-B14F-4D97-AF65-F5344CB8AC3E}">
        <p14:creationId xmlns:p14="http://schemas.microsoft.com/office/powerpoint/2010/main" val="2378814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A7E466-E22A-4D35-9FA4-B8A3252B333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01511" y="238125"/>
            <a:ext cx="5464175" cy="1450975"/>
          </a:xfrm>
        </p:spPr>
        <p:txBody>
          <a:bodyPr/>
          <a:lstStyle/>
          <a:p>
            <a:r>
              <a:rPr lang="es-419" dirty="0"/>
              <a:t>Sobreescritura y Variables de Instancia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833C48-B4AF-4D29-9FC8-6704B27FCE85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03098" y="1955046"/>
            <a:ext cx="5462588" cy="2259013"/>
          </a:xfrm>
        </p:spPr>
        <p:txBody>
          <a:bodyPr>
            <a:normAutofit fontScale="92500"/>
          </a:bodyPr>
          <a:lstStyle/>
          <a:p>
            <a:pPr algn="just">
              <a:buFont typeface="Courier New" panose="02070309020205020404" pitchFamily="49" charset="0"/>
              <a:buChar char="o"/>
            </a:pPr>
            <a:r>
              <a:rPr lang="es-419" sz="2400" dirty="0"/>
              <a:t> Solo los métodos pueden ser sobrescritos. </a:t>
            </a:r>
          </a:p>
          <a:p>
            <a:pPr algn="just">
              <a:buFont typeface="Courier New" panose="02070309020205020404" pitchFamily="49" charset="0"/>
              <a:buChar char="o"/>
            </a:pPr>
            <a:r>
              <a:rPr lang="es-419" sz="2400" dirty="0"/>
              <a:t> Las variables de instancia NO pueden ser sobrescritas. Si una variable de instancia comparte el mismo nombre en la superclase y subclase, se trata de “variable </a:t>
            </a:r>
            <a:r>
              <a:rPr lang="es-419" sz="2400" dirty="0" err="1"/>
              <a:t>hiding</a:t>
            </a:r>
            <a:r>
              <a:rPr lang="es-419" sz="2400" dirty="0"/>
              <a:t>”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FE8080-EA01-4B5F-8034-668ADF8D02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1330" y="274115"/>
            <a:ext cx="5360670" cy="340328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1FE7E21-326B-4756-A66C-03355091C3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621" y="4218292"/>
            <a:ext cx="6788852" cy="19832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63CB13A-A58C-464A-9984-1B4C60FAD5A2}"/>
              </a:ext>
            </a:extLst>
          </p:cNvPr>
          <p:cNvSpPr txBox="1"/>
          <p:nvPr/>
        </p:nvSpPr>
        <p:spPr>
          <a:xfrm>
            <a:off x="9075420" y="4218292"/>
            <a:ext cx="17668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419" dirty="0"/>
              <a:t>Cual es la salida?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A1F2E63-0346-458E-BC80-5E61C97F14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1668" y="4628205"/>
            <a:ext cx="3014593" cy="703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215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toString</a:t>
            </a:r>
            <a:r>
              <a:rPr lang="en-US" dirty="0"/>
              <a:t>() - Ejemplo de Sobrescritura</a:t>
            </a:r>
            <a:endParaRPr lang="es-419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91520" y="1988887"/>
            <a:ext cx="9935610" cy="3880773"/>
          </a:xfrm>
        </p:spPr>
        <p:txBody>
          <a:bodyPr>
            <a:normAutofit/>
          </a:bodyPr>
          <a:lstStyle/>
          <a:p>
            <a:pPr algn="just">
              <a:buFont typeface="Wingdings" panose="05000000000000000000" pitchFamily="2" charset="2"/>
              <a:buChar char="§"/>
            </a:pPr>
            <a:r>
              <a:rPr lang="es-419" sz="2800" dirty="0" err="1"/>
              <a:t>toString</a:t>
            </a:r>
            <a:r>
              <a:rPr lang="es-419" sz="2800" dirty="0"/>
              <a:t>() esta definido en la clase </a:t>
            </a:r>
            <a:r>
              <a:rPr lang="es-419" sz="2800" dirty="0" err="1"/>
              <a:t>Java.lang.Object</a:t>
            </a:r>
            <a:r>
              <a:rPr lang="es-419" sz="2800" dirty="0"/>
              <a:t>, retorna una cadena en la forma de: </a:t>
            </a:r>
            <a:r>
              <a:rPr lang="en-US" sz="2400" dirty="0" err="1">
                <a:solidFill>
                  <a:schemeClr val="accent2">
                    <a:lumMod val="75000"/>
                  </a:schemeClr>
                </a:solidFill>
              </a:rPr>
              <a:t>classname@HashCode_in_Hexadecimal_form</a:t>
            </a:r>
            <a:endParaRPr lang="es-419" sz="2400" dirty="0">
              <a:solidFill>
                <a:schemeClr val="accent2">
                  <a:lumMod val="75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es-419" sz="2800" dirty="0"/>
              <a:t>Dado que todas las clases heredan de </a:t>
            </a:r>
            <a:r>
              <a:rPr lang="es-419" sz="2800" dirty="0" err="1"/>
              <a:t>Object</a:t>
            </a:r>
            <a:r>
              <a:rPr lang="es-419" sz="2800" dirty="0"/>
              <a:t>, podemos sobrescribirlo de acuerdo a nuestras necesidades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419" sz="2800" dirty="0"/>
              <a:t>NetBeans y Eclipse ofrecen opciones para sobrescribirlo automáticamente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419" sz="2800" dirty="0"/>
              <a:t>El método </a:t>
            </a:r>
            <a:r>
              <a:rPr lang="es-419" sz="2800" dirty="0" err="1"/>
              <a:t>toString</a:t>
            </a:r>
            <a:r>
              <a:rPr lang="es-419" sz="2800" dirty="0"/>
              <a:t>() es sobrescrito para proveer información legible acerca del objeto 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US" sz="2800" b="1" i="1" dirty="0">
              <a:solidFill>
                <a:schemeClr val="accent1">
                  <a:lumMod val="75000"/>
                </a:schemeClr>
              </a:solidFill>
            </a:endParaRPr>
          </a:p>
          <a:p>
            <a:pPr lvl="1">
              <a:buFont typeface="Wingdings" panose="05000000000000000000" pitchFamily="2" charset="2"/>
              <a:buChar char="§"/>
            </a:pPr>
            <a:endParaRPr lang="es-419" sz="2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5917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B76305-D5D3-41B1-8A5C-3755C2833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/>
              <a:t>Ejemplo de Sobrescritura de toString()</a:t>
            </a:r>
            <a:endParaRPr lang="es-419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664FAF-8C40-4F20-A70B-9FE8F6F233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97280" y="2020772"/>
            <a:ext cx="8466010" cy="3922828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88BEA393-BE53-48C2-A410-7084ACBBB9D4}"/>
              </a:ext>
            </a:extLst>
          </p:cNvPr>
          <p:cNvSpPr/>
          <p:nvPr/>
        </p:nvSpPr>
        <p:spPr>
          <a:xfrm>
            <a:off x="2524125" y="4315671"/>
            <a:ext cx="4162426" cy="302049"/>
          </a:xfrm>
          <a:prstGeom prst="rect">
            <a:avLst/>
          </a:prstGeom>
          <a:solidFill>
            <a:schemeClr val="accent3">
              <a:alpha val="2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allout: Bent Line 4">
            <a:extLst>
              <a:ext uri="{FF2B5EF4-FFF2-40B4-BE49-F238E27FC236}">
                <a16:creationId xmlns:a16="http://schemas.microsoft.com/office/drawing/2014/main" id="{9402DBDB-FA32-4C14-8A01-3C97561F06A6}"/>
              </a:ext>
            </a:extLst>
          </p:cNvPr>
          <p:cNvSpPr/>
          <p:nvPr/>
        </p:nvSpPr>
        <p:spPr>
          <a:xfrm>
            <a:off x="8343900" y="2971800"/>
            <a:ext cx="2811780" cy="1343871"/>
          </a:xfrm>
          <a:prstGeom prst="borderCallout2">
            <a:avLst/>
          </a:prstGeom>
          <a:solidFill>
            <a:schemeClr val="accent1">
              <a:alpha val="3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419" dirty="0">
                <a:solidFill>
                  <a:schemeClr val="tx1"/>
                </a:solidFill>
              </a:rPr>
              <a:t>Si la firma del método no coincide con el de la clase </a:t>
            </a:r>
            <a:r>
              <a:rPr lang="es-419" dirty="0" err="1">
                <a:solidFill>
                  <a:schemeClr val="tx1"/>
                </a:solidFill>
              </a:rPr>
              <a:t>Object</a:t>
            </a:r>
            <a:r>
              <a:rPr lang="es-419" dirty="0">
                <a:solidFill>
                  <a:schemeClr val="tx1"/>
                </a:solidFill>
              </a:rPr>
              <a:t> no se realizara la sobreescritura.</a:t>
            </a:r>
          </a:p>
        </p:txBody>
      </p:sp>
    </p:spTree>
    <p:extLst>
      <p:ext uri="{BB962C8B-B14F-4D97-AF65-F5344CB8AC3E}">
        <p14:creationId xmlns:p14="http://schemas.microsoft.com/office/powerpoint/2010/main" val="4517784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7B68D5-579B-4FC0-BD9F-2DF9DD071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>
                <a:solidFill>
                  <a:schemeClr val="tx1"/>
                </a:solidFill>
              </a:rPr>
              <a:t>Notación @</a:t>
            </a:r>
            <a:r>
              <a:rPr lang="es-419" dirty="0" err="1">
                <a:solidFill>
                  <a:schemeClr val="tx1"/>
                </a:solidFill>
              </a:rPr>
              <a:t>Override</a:t>
            </a:r>
            <a:r>
              <a:rPr lang="es-419" dirty="0">
                <a:solidFill>
                  <a:schemeClr val="tx1"/>
                </a:solidFill>
              </a:rPr>
              <a:t> encima del método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A5ABF10-DC1D-449B-A03C-11D16BAE57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s-419" sz="2800" dirty="0"/>
              <a:t>La notación @</a:t>
            </a:r>
            <a:r>
              <a:rPr lang="es-419" sz="2800" dirty="0" err="1"/>
              <a:t>Override</a:t>
            </a:r>
            <a:r>
              <a:rPr lang="es-419" sz="2800" dirty="0"/>
              <a:t> verifica que estés sobrescribiendo el método, de acuerdo a las reglas. De lo contrario genera un error. </a:t>
            </a:r>
          </a:p>
          <a:p>
            <a:pPr lvl="1"/>
            <a:r>
              <a:rPr lang="es-419" sz="2800" dirty="0"/>
              <a:t>Esto sirve para evitar erróneamente sobrecargar un método en vez de sobrescribirlo </a:t>
            </a:r>
          </a:p>
          <a:p>
            <a:pPr lvl="1"/>
            <a:r>
              <a:rPr lang="es-419" sz="2800" dirty="0"/>
              <a:t>Es </a:t>
            </a:r>
            <a:r>
              <a:rPr lang="es-419" sz="2800" dirty="0">
                <a:solidFill>
                  <a:schemeClr val="accent4">
                    <a:lumMod val="75000"/>
                  </a:schemeClr>
                </a:solidFill>
              </a:rPr>
              <a:t>OPCIONAL</a:t>
            </a:r>
          </a:p>
          <a:p>
            <a:endParaRPr lang="es-419" sz="2800" dirty="0"/>
          </a:p>
        </p:txBody>
      </p:sp>
    </p:spTree>
    <p:extLst>
      <p:ext uri="{BB962C8B-B14F-4D97-AF65-F5344CB8AC3E}">
        <p14:creationId xmlns:p14="http://schemas.microsoft.com/office/powerpoint/2010/main" val="12447511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8BFF483-89AE-4452-87E0-931AA1F1BC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Abstract Class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353C5D7-130D-454C-8E6C-653E82456A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85178" cy="4351338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C9F66BE-9A23-4A7F-9DBC-50000EC2E2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2644" y="1690688"/>
            <a:ext cx="5446712" cy="4727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4153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/>
              <a:t>Non-Access </a:t>
            </a:r>
            <a:r>
              <a:rPr lang="es-419" dirty="0" err="1"/>
              <a:t>Members</a:t>
            </a:r>
            <a:r>
              <a:rPr lang="es-419" dirty="0"/>
              <a:t> </a:t>
            </a:r>
            <a:r>
              <a:rPr lang="es-419" dirty="0" err="1"/>
              <a:t>Modifiers</a:t>
            </a:r>
            <a:r>
              <a:rPr lang="es-419" dirty="0"/>
              <a:t>:</a:t>
            </a:r>
            <a:br>
              <a:rPr lang="es-419" dirty="0"/>
            </a:br>
            <a:r>
              <a:rPr lang="es-419" dirty="0"/>
              <a:t>FINAL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941830"/>
            <a:ext cx="10195560" cy="3880773"/>
          </a:xfrm>
        </p:spPr>
        <p:txBody>
          <a:bodyPr>
            <a:normAutofit/>
          </a:bodyPr>
          <a:lstStyle/>
          <a:p>
            <a:r>
              <a:rPr lang="es-419" sz="2400" dirty="0"/>
              <a:t>Previo a la clase, veremos el uso del modificador </a:t>
            </a:r>
            <a:r>
              <a:rPr lang="es-419" sz="2400" i="1" dirty="0"/>
              <a:t>final</a:t>
            </a:r>
          </a:p>
          <a:p>
            <a:pPr lvl="1"/>
            <a:r>
              <a:rPr lang="es-419" sz="2400" dirty="0"/>
              <a:t>Indica que un atributo no puede ser modificado de valor. Podría servir para la declaración de constantes.</a:t>
            </a:r>
          </a:p>
          <a:p>
            <a:pPr lvl="1"/>
            <a:r>
              <a:rPr lang="es-419" sz="2400" dirty="0"/>
              <a:t>En un método el modificador final, indica que el método no puede ser sobre escrito(más adelante en esta clase)</a:t>
            </a:r>
          </a:p>
          <a:p>
            <a:pPr lvl="1"/>
            <a:r>
              <a:rPr lang="es-419" sz="2400" dirty="0"/>
              <a:t>Como argumento final indica que el argumento no puede ser modificado dentro del método.</a:t>
            </a:r>
          </a:p>
          <a:p>
            <a:pPr lvl="1"/>
            <a:endParaRPr lang="es-419" sz="2400" dirty="0"/>
          </a:p>
          <a:p>
            <a:pPr lvl="1"/>
            <a:r>
              <a:rPr lang="es-419" sz="2400" dirty="0"/>
              <a:t>FINAL:  SU VALOR ES FINAL!</a:t>
            </a:r>
          </a:p>
        </p:txBody>
      </p:sp>
    </p:spTree>
    <p:extLst>
      <p:ext uri="{BB962C8B-B14F-4D97-AF65-F5344CB8AC3E}">
        <p14:creationId xmlns:p14="http://schemas.microsoft.com/office/powerpoint/2010/main" val="41172346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1575" y="578898"/>
            <a:ext cx="11114647" cy="1320800"/>
          </a:xfrm>
        </p:spPr>
        <p:txBody>
          <a:bodyPr>
            <a:normAutofit fontScale="90000"/>
          </a:bodyPr>
          <a:lstStyle/>
          <a:p>
            <a:r>
              <a:rPr lang="es-419" dirty="0"/>
              <a:t>Non-Access modifier:  </a:t>
            </a:r>
            <a:r>
              <a:rPr lang="es-419" i="1" dirty="0"/>
              <a:t>abstract</a:t>
            </a:r>
            <a:br>
              <a:rPr lang="es-419" i="1" dirty="0"/>
            </a:br>
            <a:r>
              <a:rPr lang="es-419" i="1" dirty="0" err="1"/>
              <a:t>Abstract</a:t>
            </a:r>
            <a:r>
              <a:rPr lang="es-419" i="1" dirty="0"/>
              <a:t> </a:t>
            </a:r>
            <a:r>
              <a:rPr lang="es-419" i="1" dirty="0" err="1"/>
              <a:t>Classes</a:t>
            </a:r>
            <a:br>
              <a:rPr lang="es-419" i="1" dirty="0"/>
            </a:br>
            <a:endParaRPr lang="es-419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1575" y="1737929"/>
            <a:ext cx="8596668" cy="3880773"/>
          </a:xfrm>
        </p:spPr>
        <p:txBody>
          <a:bodyPr>
            <a:normAutofit/>
          </a:bodyPr>
          <a:lstStyle/>
          <a:p>
            <a:r>
              <a:rPr lang="es-419" sz="2800" dirty="0"/>
              <a:t>Una clase abstracta NUNCA puede ser instanciada</a:t>
            </a:r>
          </a:p>
          <a:p>
            <a:r>
              <a:rPr lang="es-419" sz="2800" dirty="0"/>
              <a:t>Su único propósito es ser extendida!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8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93522" y="2879008"/>
            <a:ext cx="9107192" cy="31411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2282" y="2879008"/>
            <a:ext cx="6004900" cy="132867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8579514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839" y="146308"/>
            <a:ext cx="7715250" cy="6711692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7979671" y="438385"/>
            <a:ext cx="3920490" cy="1320800"/>
          </a:xfrm>
        </p:spPr>
        <p:txBody>
          <a:bodyPr anchor="t">
            <a:normAutofit fontScale="90000"/>
          </a:bodyPr>
          <a:lstStyle/>
          <a:p>
            <a:pPr>
              <a:lnSpc>
                <a:spcPct val="80000"/>
              </a:lnSpc>
            </a:pPr>
            <a:r>
              <a:rPr lang="es-419" sz="3300" dirty="0"/>
              <a:t>Non-Access modifier: </a:t>
            </a:r>
            <a:r>
              <a:rPr lang="es-419" sz="3300" i="1" dirty="0"/>
              <a:t>abstract  -Abstract </a:t>
            </a:r>
            <a:r>
              <a:rPr lang="es-419" sz="3300" i="1" dirty="0" err="1"/>
              <a:t>Classes</a:t>
            </a:r>
            <a:br>
              <a:rPr lang="es-419" sz="3300" i="1" dirty="0"/>
            </a:br>
            <a:endParaRPr lang="es-419" sz="3300" i="1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7827876" y="2119890"/>
            <a:ext cx="3920489" cy="3880773"/>
          </a:xfrm>
        </p:spPr>
        <p:txBody>
          <a:bodyPr>
            <a:normAutofit/>
          </a:bodyPr>
          <a:lstStyle/>
          <a:p>
            <a:r>
              <a:rPr lang="es-419" sz="2400" dirty="0"/>
              <a:t>Pueden incluir métodos abstractos y no abstractos.</a:t>
            </a:r>
          </a:p>
          <a:p>
            <a:r>
              <a:rPr lang="es-419" sz="2400" dirty="0"/>
              <a:t>Si existe un método declarado como </a:t>
            </a:r>
            <a:r>
              <a:rPr lang="es-419" sz="2400" b="1" dirty="0">
                <a:solidFill>
                  <a:schemeClr val="accent5">
                    <a:lumMod val="75000"/>
                  </a:schemeClr>
                </a:solidFill>
              </a:rPr>
              <a:t>abstract</a:t>
            </a:r>
            <a:r>
              <a:rPr lang="es-419" sz="2400" dirty="0"/>
              <a:t>, la clase </a:t>
            </a:r>
            <a:r>
              <a:rPr lang="es-419" sz="2400" dirty="0">
                <a:solidFill>
                  <a:srgbClr val="C00000"/>
                </a:solidFill>
              </a:rPr>
              <a:t>OBLIGATORIAMENTE DEBE SER ABSTRACTA</a:t>
            </a:r>
            <a:r>
              <a:rPr lang="es-419" sz="2400" dirty="0"/>
              <a:t>. </a:t>
            </a:r>
          </a:p>
          <a:p>
            <a:pPr marL="0" indent="0">
              <a:buNone/>
            </a:pP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386911797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/>
              <a:t>Métodos abstract: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80254" y="1904316"/>
            <a:ext cx="9975426" cy="3880773"/>
          </a:xfrm>
        </p:spPr>
        <p:txBody>
          <a:bodyPr>
            <a:normAutofit/>
          </a:bodyPr>
          <a:lstStyle/>
          <a:p>
            <a:r>
              <a:rPr lang="es-419" sz="2400" dirty="0"/>
              <a:t>Un método abstracto es el que ha sido declarado como “</a:t>
            </a:r>
            <a:r>
              <a:rPr lang="es-419" sz="2400" dirty="0" err="1"/>
              <a:t>abstract</a:t>
            </a:r>
            <a:r>
              <a:rPr lang="es-419" sz="2400" dirty="0"/>
              <a:t>” y no ha sido implementado.</a:t>
            </a:r>
          </a:p>
          <a:p>
            <a:r>
              <a:rPr lang="es-419" sz="2400" i="1" dirty="0"/>
              <a:t>No tiene código funcional.</a:t>
            </a:r>
          </a:p>
          <a:p>
            <a:r>
              <a:rPr lang="es-419" sz="2400" i="1" dirty="0"/>
              <a:t>No termina ni comienza en llaves {}</a:t>
            </a:r>
          </a:p>
          <a:p>
            <a:r>
              <a:rPr lang="es-419" sz="2400" dirty="0"/>
              <a:t>Debe ser implementado obligatoriamente por cualquier clase (no abstracta) que extienda la super clase abstracta (Ejemplo siguiente diapositiva)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1593" y="4801369"/>
            <a:ext cx="6902490" cy="839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86737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045" y="37466"/>
            <a:ext cx="8506109" cy="632540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448374" y="2828835"/>
            <a:ext cx="37436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2400" dirty="0"/>
              <a:t>Cuantos métodos tiene la clase Mini?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D2DF765-9476-40CE-A5C5-3BE560C9EF73}"/>
              </a:ext>
            </a:extLst>
          </p:cNvPr>
          <p:cNvSpPr/>
          <p:nvPr/>
        </p:nvSpPr>
        <p:spPr>
          <a:xfrm>
            <a:off x="1012476" y="5057824"/>
            <a:ext cx="6352116" cy="240030"/>
          </a:xfrm>
          <a:prstGeom prst="rect">
            <a:avLst/>
          </a:prstGeom>
          <a:solidFill>
            <a:srgbClr val="FFFF00">
              <a:alpha val="11000"/>
            </a:srgb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0A2ABDB5-E1E8-4B04-870C-9E01B7E62A62}"/>
              </a:ext>
            </a:extLst>
          </p:cNvPr>
          <p:cNvSpPr/>
          <p:nvPr/>
        </p:nvSpPr>
        <p:spPr>
          <a:xfrm>
            <a:off x="1068919" y="1079902"/>
            <a:ext cx="7403676" cy="240030"/>
          </a:xfrm>
          <a:prstGeom prst="rect">
            <a:avLst/>
          </a:prstGeom>
          <a:solidFill>
            <a:srgbClr val="FFFF00">
              <a:alpha val="11000"/>
            </a:srgb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45643D06-FDB7-4070-BA26-7355EBE72A67}"/>
              </a:ext>
            </a:extLst>
          </p:cNvPr>
          <p:cNvSpPr/>
          <p:nvPr/>
        </p:nvSpPr>
        <p:spPr>
          <a:xfrm>
            <a:off x="1001188" y="3046285"/>
            <a:ext cx="7232226" cy="240030"/>
          </a:xfrm>
          <a:prstGeom prst="rect">
            <a:avLst/>
          </a:prstGeom>
          <a:solidFill>
            <a:srgbClr val="FFFF00">
              <a:alpha val="11000"/>
            </a:srgb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19613804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799" y="194533"/>
            <a:ext cx="10058400" cy="1450757"/>
          </a:xfrm>
        </p:spPr>
        <p:txBody>
          <a:bodyPr>
            <a:normAutofit/>
          </a:bodyPr>
          <a:lstStyle/>
          <a:p>
            <a:r>
              <a:rPr lang="es-419" dirty="0"/>
              <a:t>Implementación método abstracto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023617" y="2826259"/>
            <a:ext cx="5857684" cy="295883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262297" y="5476423"/>
            <a:ext cx="39297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419" sz="2400" dirty="0">
                <a:solidFill>
                  <a:srgbClr val="FF0000"/>
                </a:solidFill>
              </a:rPr>
              <a:t>El código no compilara!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1298E616-2AF0-4E06-8E80-4F04AAE02DCC}"/>
              </a:ext>
            </a:extLst>
          </p:cNvPr>
          <p:cNvSpPr txBox="1">
            <a:spLocks/>
          </p:cNvSpPr>
          <p:nvPr/>
        </p:nvSpPr>
        <p:spPr>
          <a:xfrm>
            <a:off x="1180254" y="1904316"/>
            <a:ext cx="9975426" cy="3880773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Courier New" panose="02070309020205020404" pitchFamily="49" charset="0"/>
              <a:buChar char="o"/>
            </a:pPr>
            <a:r>
              <a:rPr lang="es-419" sz="2400" dirty="0"/>
              <a:t>La implementación de un método abstracto se refiere a la sobreescritura y no a la sobrecarga.</a:t>
            </a:r>
          </a:p>
        </p:txBody>
      </p:sp>
    </p:spTree>
    <p:extLst>
      <p:ext uri="{BB962C8B-B14F-4D97-AF65-F5344CB8AC3E}">
        <p14:creationId xmlns:p14="http://schemas.microsoft.com/office/powerpoint/2010/main" val="369704426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A740C07-0169-4CB2-9983-97FC982C85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89216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b="1" dirty="0"/>
              <a:t> TALLER EN CLASE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7BA8176E-9684-4C41-812E-0111743A7F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5225240"/>
            <a:ext cx="10058400" cy="1143000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Caso studio banco nuevo </a:t>
            </a:r>
            <a:r>
              <a:rPr lang="en-US" dirty="0" err="1">
                <a:solidFill>
                  <a:schemeClr val="accent1">
                    <a:lumMod val="50000"/>
                  </a:schemeClr>
                </a:solidFill>
              </a:rPr>
              <a:t>horizonte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607790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3632912-90A3-4883-8176-AF1A74CAEF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Interfaces </a:t>
            </a:r>
            <a:r>
              <a:rPr lang="en-US" dirty="0" err="1"/>
              <a:t>en</a:t>
            </a:r>
            <a:r>
              <a:rPr lang="en-US" dirty="0"/>
              <a:t> Java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3388ED6-3870-43F3-B30F-3681BBAB9F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46819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7078" y="449245"/>
            <a:ext cx="8596668" cy="1320800"/>
          </a:xfrm>
        </p:spPr>
        <p:txBody>
          <a:bodyPr/>
          <a:lstStyle/>
          <a:p>
            <a:r>
              <a:rPr lang="es-419" dirty="0"/>
              <a:t>Interfaces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37078" y="2058670"/>
            <a:ext cx="10324341" cy="3880773"/>
          </a:xfrm>
        </p:spPr>
        <p:txBody>
          <a:bodyPr>
            <a:normAutofit/>
          </a:bodyPr>
          <a:lstStyle/>
          <a:p>
            <a:pPr algn="just"/>
            <a:r>
              <a:rPr lang="es-419" sz="2800" dirty="0"/>
              <a:t>Una interfaz es como definir un contrato de lo que una clase puede hacer, sin decirle como hacerlo.</a:t>
            </a:r>
          </a:p>
          <a:p>
            <a:pPr algn="just"/>
            <a:r>
              <a:rPr lang="es-419" sz="2800" dirty="0"/>
              <a:t>Las interfaces se </a:t>
            </a:r>
            <a:r>
              <a:rPr lang="es-419" sz="2800" i="1" dirty="0"/>
              <a:t>implementan</a:t>
            </a:r>
            <a:r>
              <a:rPr lang="es-419" sz="2800" dirty="0"/>
              <a:t>.</a:t>
            </a:r>
          </a:p>
          <a:p>
            <a:pPr algn="just"/>
            <a:r>
              <a:rPr lang="es-419" sz="2800" dirty="0"/>
              <a:t>Las interfaces </a:t>
            </a:r>
            <a:r>
              <a:rPr lang="es-419" sz="2800" i="1" dirty="0"/>
              <a:t>pueden ser implementadas desde cualquier clase y desde cualquier árbol de herencia</a:t>
            </a:r>
          </a:p>
        </p:txBody>
      </p:sp>
    </p:spTree>
    <p:extLst>
      <p:ext uri="{BB962C8B-B14F-4D97-AF65-F5344CB8AC3E}">
        <p14:creationId xmlns:p14="http://schemas.microsoft.com/office/powerpoint/2010/main" val="117804551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1BB24F-F5A4-4BCA-89CC-1CD091C23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Interfaces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9B68ADB-63F4-4608-B7C2-7DB606BA4147}"/>
              </a:ext>
            </a:extLst>
          </p:cNvPr>
          <p:cNvSpPr/>
          <p:nvPr/>
        </p:nvSpPr>
        <p:spPr>
          <a:xfrm>
            <a:off x="1725930" y="4824094"/>
            <a:ext cx="1565910" cy="54864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BalonBasket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A22A595-3396-4738-9293-626982B7D71F}"/>
              </a:ext>
            </a:extLst>
          </p:cNvPr>
          <p:cNvSpPr/>
          <p:nvPr/>
        </p:nvSpPr>
        <p:spPr>
          <a:xfrm>
            <a:off x="3596640" y="4824094"/>
            <a:ext cx="1565910" cy="54864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BalonFootball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FA880C2-78BB-40C5-A4D1-7B9FFBA44337}"/>
              </a:ext>
            </a:extLst>
          </p:cNvPr>
          <p:cNvSpPr/>
          <p:nvPr/>
        </p:nvSpPr>
        <p:spPr>
          <a:xfrm>
            <a:off x="2724150" y="3803861"/>
            <a:ext cx="1565910" cy="54864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Balon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7FAFBC1-5839-41B6-8404-322B9CF9B9E7}"/>
              </a:ext>
            </a:extLst>
          </p:cNvPr>
          <p:cNvSpPr/>
          <p:nvPr/>
        </p:nvSpPr>
        <p:spPr>
          <a:xfrm>
            <a:off x="8614410" y="3681941"/>
            <a:ext cx="1565910" cy="54864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Llanta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08DE61E-8DEE-4CB4-90EC-1155135D32C6}"/>
              </a:ext>
            </a:extLst>
          </p:cNvPr>
          <p:cNvSpPr/>
          <p:nvPr/>
        </p:nvSpPr>
        <p:spPr>
          <a:xfrm>
            <a:off x="7831455" y="4732232"/>
            <a:ext cx="1565910" cy="54864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Bicicleta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9F1F15C-300F-4639-B112-2A7A3284C93A}"/>
              </a:ext>
            </a:extLst>
          </p:cNvPr>
          <p:cNvSpPr/>
          <p:nvPr/>
        </p:nvSpPr>
        <p:spPr>
          <a:xfrm>
            <a:off x="5343525" y="2302934"/>
            <a:ext cx="1565910" cy="54864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Inflables</a:t>
            </a:r>
            <a:endParaRPr lang="en-US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F28BD39-D148-4B4F-978A-2B460860920A}"/>
              </a:ext>
            </a:extLst>
          </p:cNvPr>
          <p:cNvCxnSpPr/>
          <p:nvPr/>
        </p:nvCxnSpPr>
        <p:spPr>
          <a:xfrm flipV="1">
            <a:off x="2508885" y="4352501"/>
            <a:ext cx="691515" cy="4715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97FA788-6CA9-4421-8DD8-95627C2DF0C3}"/>
              </a:ext>
            </a:extLst>
          </p:cNvPr>
          <p:cNvCxnSpPr>
            <a:stCxn id="5" idx="0"/>
          </p:cNvCxnSpPr>
          <p:nvPr/>
        </p:nvCxnSpPr>
        <p:spPr>
          <a:xfrm flipH="1" flipV="1">
            <a:off x="3691890" y="4352501"/>
            <a:ext cx="687705" cy="4715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86C914B-55E5-4EC4-B6C4-7F6820CDBD5C}"/>
              </a:ext>
            </a:extLst>
          </p:cNvPr>
          <p:cNvCxnSpPr>
            <a:stCxn id="10" idx="0"/>
          </p:cNvCxnSpPr>
          <p:nvPr/>
        </p:nvCxnSpPr>
        <p:spPr>
          <a:xfrm flipV="1">
            <a:off x="8614410" y="4230581"/>
            <a:ext cx="552450" cy="5016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E7BB3C9-035F-492A-83EE-E6E60A0C07D0}"/>
              </a:ext>
            </a:extLst>
          </p:cNvPr>
          <p:cNvCxnSpPr/>
          <p:nvPr/>
        </p:nvCxnSpPr>
        <p:spPr>
          <a:xfrm flipV="1">
            <a:off x="3691890" y="2851574"/>
            <a:ext cx="2000250" cy="952287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B20DAC9-77FB-4A51-B23F-9EBDFA5FA2E8}"/>
              </a:ext>
            </a:extLst>
          </p:cNvPr>
          <p:cNvCxnSpPr>
            <a:stCxn id="9" idx="0"/>
          </p:cNvCxnSpPr>
          <p:nvPr/>
        </p:nvCxnSpPr>
        <p:spPr>
          <a:xfrm flipH="1" flipV="1">
            <a:off x="6537960" y="2851574"/>
            <a:ext cx="2859405" cy="830367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" descr="Resultado de imagen para ball">
            <a:extLst>
              <a:ext uri="{FF2B5EF4-FFF2-40B4-BE49-F238E27FC236}">
                <a16:creationId xmlns:a16="http://schemas.microsoft.com/office/drawing/2014/main" id="{7D49EFBC-0856-4544-A568-B15D4CD7F4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5742" y="5456982"/>
            <a:ext cx="780272" cy="780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7">
            <a:extLst>
              <a:ext uri="{FF2B5EF4-FFF2-40B4-BE49-F238E27FC236}">
                <a16:creationId xmlns:a16="http://schemas.microsoft.com/office/drawing/2014/main" id="{B0DB24BB-73E2-43B1-95A8-4CDE6FAA35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1323" y="5461532"/>
            <a:ext cx="815124" cy="815124"/>
          </a:xfrm>
          <a:prstGeom prst="rect">
            <a:avLst/>
          </a:prstGeom>
        </p:spPr>
      </p:pic>
      <p:pic>
        <p:nvPicPr>
          <p:cNvPr id="24" name="Picture 8" descr="Resultado de imagen para tire bike">
            <a:extLst>
              <a:ext uri="{FF2B5EF4-FFF2-40B4-BE49-F238E27FC236}">
                <a16:creationId xmlns:a16="http://schemas.microsoft.com/office/drawing/2014/main" id="{EE9E9C6B-CFD7-4151-B824-44A0160974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0844" y="5376609"/>
            <a:ext cx="1082436" cy="811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Callout: Line 25">
            <a:extLst>
              <a:ext uri="{FF2B5EF4-FFF2-40B4-BE49-F238E27FC236}">
                <a16:creationId xmlns:a16="http://schemas.microsoft.com/office/drawing/2014/main" id="{98FB722B-55EC-4164-99F9-ECFB12642463}"/>
              </a:ext>
            </a:extLst>
          </p:cNvPr>
          <p:cNvSpPr/>
          <p:nvPr/>
        </p:nvSpPr>
        <p:spPr>
          <a:xfrm>
            <a:off x="1229677" y="2105661"/>
            <a:ext cx="3463290" cy="1100878"/>
          </a:xfrm>
          <a:prstGeom prst="borderCallout1">
            <a:avLst>
              <a:gd name="adj1" fmla="val 56527"/>
              <a:gd name="adj2" fmla="val 115544"/>
              <a:gd name="adj3" fmla="val 42213"/>
              <a:gd name="adj4" fmla="val 103119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Balon</a:t>
            </a:r>
            <a:r>
              <a:rPr lang="en-US" dirty="0"/>
              <a:t> y </a:t>
            </a:r>
            <a:r>
              <a:rPr lang="en-US" dirty="0" err="1"/>
              <a:t>Llanta</a:t>
            </a:r>
            <a:r>
              <a:rPr lang="en-US" dirty="0"/>
              <a:t> no </a:t>
            </a:r>
            <a:r>
              <a:rPr lang="en-US" dirty="0" err="1"/>
              <a:t>tienen</a:t>
            </a:r>
            <a:r>
              <a:rPr lang="en-US" dirty="0"/>
              <a:t> </a:t>
            </a:r>
            <a:r>
              <a:rPr lang="en-US" dirty="0" err="1"/>
              <a:t>relación</a:t>
            </a:r>
            <a:r>
              <a:rPr lang="en-US" dirty="0"/>
              <a:t> de HERENCIA, </a:t>
            </a:r>
            <a:r>
              <a:rPr lang="en-US" dirty="0" err="1"/>
              <a:t>pero</a:t>
            </a:r>
            <a:r>
              <a:rPr lang="en-US" dirty="0"/>
              <a:t>  </a:t>
            </a:r>
            <a:r>
              <a:rPr lang="en-US" dirty="0" err="1"/>
              <a:t>Balon</a:t>
            </a:r>
            <a:r>
              <a:rPr lang="en-US" dirty="0"/>
              <a:t> y </a:t>
            </a:r>
            <a:r>
              <a:rPr lang="en-US" dirty="0" err="1"/>
              <a:t>Llantas</a:t>
            </a:r>
            <a:r>
              <a:rPr lang="en-US" dirty="0"/>
              <a:t> </a:t>
            </a:r>
            <a:r>
              <a:rPr lang="en-US" dirty="0" err="1"/>
              <a:t>actúan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objetos</a:t>
            </a:r>
            <a:r>
              <a:rPr lang="en-US" dirty="0"/>
              <a:t> </a:t>
            </a:r>
            <a:r>
              <a:rPr lang="en-US" dirty="0" err="1"/>
              <a:t>Inflables</a:t>
            </a:r>
            <a:r>
              <a:rPr lang="en-US" dirty="0"/>
              <a:t> </a:t>
            </a:r>
          </a:p>
          <a:p>
            <a:pPr algn="ctr"/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527571A-5AD4-49CA-92D9-B2AF0FB4A221}"/>
              </a:ext>
            </a:extLst>
          </p:cNvPr>
          <p:cNvSpPr txBox="1"/>
          <p:nvPr/>
        </p:nvSpPr>
        <p:spPr>
          <a:xfrm>
            <a:off x="5213854" y="3378941"/>
            <a:ext cx="23053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Balon</a:t>
            </a:r>
            <a:r>
              <a:rPr lang="en-US" dirty="0"/>
              <a:t> no es una </a:t>
            </a:r>
            <a:r>
              <a:rPr lang="en-US" dirty="0" err="1"/>
              <a:t>llanta</a:t>
            </a:r>
            <a:r>
              <a:rPr lang="en-US" dirty="0"/>
              <a:t> </a:t>
            </a:r>
          </a:p>
          <a:p>
            <a:r>
              <a:rPr lang="en-US" dirty="0" err="1"/>
              <a:t>Llanta</a:t>
            </a:r>
            <a:r>
              <a:rPr lang="en-US" dirty="0"/>
              <a:t> no es </a:t>
            </a:r>
            <a:r>
              <a:rPr lang="en-US" dirty="0" err="1"/>
              <a:t>Balon</a:t>
            </a:r>
            <a:endParaRPr lang="en-US" dirty="0"/>
          </a:p>
        </p:txBody>
      </p:sp>
      <p:sp>
        <p:nvSpPr>
          <p:cNvPr id="30" name="Arrow: Down 29">
            <a:extLst>
              <a:ext uri="{FF2B5EF4-FFF2-40B4-BE49-F238E27FC236}">
                <a16:creationId xmlns:a16="http://schemas.microsoft.com/office/drawing/2014/main" id="{61D2DF2F-F5CF-4BE0-8B9D-F57E439E81B6}"/>
              </a:ext>
            </a:extLst>
          </p:cNvPr>
          <p:cNvSpPr/>
          <p:nvPr/>
        </p:nvSpPr>
        <p:spPr>
          <a:xfrm rot="14270081">
            <a:off x="4425878" y="3800052"/>
            <a:ext cx="736672" cy="43052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Arrow: Down 30">
            <a:extLst>
              <a:ext uri="{FF2B5EF4-FFF2-40B4-BE49-F238E27FC236}">
                <a16:creationId xmlns:a16="http://schemas.microsoft.com/office/drawing/2014/main" id="{42F7A087-D663-41BA-A9DB-20F6B7EBD5CA}"/>
              </a:ext>
            </a:extLst>
          </p:cNvPr>
          <p:cNvSpPr/>
          <p:nvPr/>
        </p:nvSpPr>
        <p:spPr>
          <a:xfrm rot="6882004">
            <a:off x="7769191" y="3749760"/>
            <a:ext cx="736672" cy="43052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Callout: Line 31">
            <a:extLst>
              <a:ext uri="{FF2B5EF4-FFF2-40B4-BE49-F238E27FC236}">
                <a16:creationId xmlns:a16="http://schemas.microsoft.com/office/drawing/2014/main" id="{B68FEA18-7979-4F93-99C2-E5E1A61B30F0}"/>
              </a:ext>
            </a:extLst>
          </p:cNvPr>
          <p:cNvSpPr/>
          <p:nvPr/>
        </p:nvSpPr>
        <p:spPr>
          <a:xfrm>
            <a:off x="7447026" y="1887750"/>
            <a:ext cx="1719834" cy="830367"/>
          </a:xfrm>
          <a:prstGeom prst="borderCallout1">
            <a:avLst>
              <a:gd name="adj1" fmla="val 74146"/>
              <a:gd name="adj2" fmla="val -18439"/>
              <a:gd name="adj3" fmla="val 45150"/>
              <a:gd name="adj4" fmla="val -3926"/>
            </a:avLst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r>
              <a:rPr lang="en-US" dirty="0" err="1"/>
              <a:t>Inflable</a:t>
            </a:r>
            <a:r>
              <a:rPr lang="en-US" dirty="0"/>
              <a:t> </a:t>
            </a:r>
            <a:r>
              <a:rPr lang="en-US" dirty="0" err="1"/>
              <a:t>sería</a:t>
            </a:r>
            <a:r>
              <a:rPr lang="en-US" dirty="0"/>
              <a:t> una </a:t>
            </a:r>
            <a:r>
              <a:rPr lang="en-US" dirty="0" err="1"/>
              <a:t>Interfaz</a:t>
            </a:r>
            <a:endParaRPr lang="en-US" dirty="0"/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9410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6" grpId="0" animBg="1"/>
      <p:bldP spid="32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65EA43-E459-4814-9126-E493BCDB57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44977"/>
            <a:ext cx="10058400" cy="1450757"/>
          </a:xfrm>
        </p:spPr>
        <p:txBody>
          <a:bodyPr/>
          <a:lstStyle/>
          <a:p>
            <a:r>
              <a:rPr lang="en-US" dirty="0"/>
              <a:t>Interfaces</a:t>
            </a:r>
            <a:endParaRPr lang="es-419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97175A9-9BE3-48CE-9329-64390F392B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7787" y="1852001"/>
            <a:ext cx="10417386" cy="3880773"/>
          </a:xfrm>
        </p:spPr>
        <p:txBody>
          <a:bodyPr>
            <a:normAutofit/>
          </a:bodyPr>
          <a:lstStyle/>
          <a:p>
            <a:r>
              <a:rPr lang="es-419" sz="2800" dirty="0"/>
              <a:t>Las interfaces establecen una relación “ACTUA COMO” en comparación con la herencia “ES-UN” </a:t>
            </a:r>
          </a:p>
          <a:p>
            <a:endParaRPr lang="es-419" sz="2800" dirty="0"/>
          </a:p>
        </p:txBody>
      </p:sp>
      <p:pic>
        <p:nvPicPr>
          <p:cNvPr id="4" name="Picture 2" descr="Resultado de imagen para ball">
            <a:extLst>
              <a:ext uri="{FF2B5EF4-FFF2-40B4-BE49-F238E27FC236}">
                <a16:creationId xmlns:a16="http://schemas.microsoft.com/office/drawing/2014/main" id="{3DAB4EE4-4612-47D3-8C5F-9E8EC3B912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306" y="4818463"/>
            <a:ext cx="1503947" cy="1503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7">
            <a:extLst>
              <a:ext uri="{FF2B5EF4-FFF2-40B4-BE49-F238E27FC236}">
                <a16:creationId xmlns:a16="http://schemas.microsoft.com/office/drawing/2014/main" id="{D087AC3C-9975-4B4C-A79A-9BF84476BB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7017" y="4751286"/>
            <a:ext cx="1571124" cy="1571124"/>
          </a:xfrm>
          <a:prstGeom prst="rect">
            <a:avLst/>
          </a:prstGeom>
        </p:spPr>
      </p:pic>
      <p:pic>
        <p:nvPicPr>
          <p:cNvPr id="6" name="Picture 8" descr="Resultado de imagen para tire bike">
            <a:extLst>
              <a:ext uri="{FF2B5EF4-FFF2-40B4-BE49-F238E27FC236}">
                <a16:creationId xmlns:a16="http://schemas.microsoft.com/office/drawing/2014/main" id="{058DDC0E-CF1A-42D1-9FCD-C0E5C6AC3C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7656" y="4469045"/>
            <a:ext cx="2471154" cy="1853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996F804E-2829-4D7C-BE5F-9C09F4CFE2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6446" y="2717787"/>
            <a:ext cx="5887259" cy="142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0852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 txBox="1">
            <a:spLocks noGrp="1"/>
          </p:cNvSpPr>
          <p:nvPr>
            <p:ph type="title"/>
          </p:nvPr>
        </p:nvSpPr>
        <p:spPr>
          <a:xfrm>
            <a:off x="1312315" y="841735"/>
            <a:ext cx="8694600" cy="695400"/>
          </a:xfrm>
          <a:prstGeom prst="rect">
            <a:avLst/>
          </a:prstGeom>
          <a:noFill/>
          <a:ln>
            <a:noFill/>
          </a:ln>
        </p:spPr>
        <p:txBody>
          <a:bodyPr vert="horz" lIns="91425" tIns="45700" rIns="91425" bIns="45700" rtlCol="0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dk2"/>
              </a:buClr>
              <a:buSzPct val="25000"/>
            </a:pPr>
            <a:r>
              <a:rPr lang="en-US" dirty="0"/>
              <a:t>Pilares de la </a:t>
            </a:r>
            <a:r>
              <a:rPr lang="en-US" dirty="0" err="1"/>
              <a:t>Orientación</a:t>
            </a:r>
            <a:r>
              <a:rPr lang="en-US" dirty="0"/>
              <a:t> a </a:t>
            </a:r>
            <a:r>
              <a:rPr lang="en-US" dirty="0" err="1"/>
              <a:t>Objetos</a:t>
            </a:r>
            <a:endParaRPr lang="en-US" dirty="0"/>
          </a:p>
        </p:txBody>
      </p:sp>
      <p:sp>
        <p:nvSpPr>
          <p:cNvPr id="107" name="Shape 107"/>
          <p:cNvSpPr/>
          <p:nvPr/>
        </p:nvSpPr>
        <p:spPr>
          <a:xfrm>
            <a:off x="2352357" y="2385865"/>
            <a:ext cx="2755890" cy="2279664"/>
          </a:xfrm>
          <a:prstGeom prst="irregularSeal1">
            <a:avLst/>
          </a:prstGeom>
          <a:noFill/>
          <a:ln>
            <a:noFill/>
          </a:ln>
        </p:spPr>
        <p:txBody>
          <a:bodyPr lIns="92075" tIns="46025" rIns="92075" bIns="46025" anchor="ctr" anchorCtr="0">
            <a:noAutofit/>
          </a:bodyPr>
          <a:lstStyle/>
          <a:p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Shape 108"/>
          <p:cNvSpPr/>
          <p:nvPr/>
        </p:nvSpPr>
        <p:spPr>
          <a:xfrm>
            <a:off x="6302057" y="3141515"/>
            <a:ext cx="2225700" cy="1668600"/>
          </a:xfrm>
          <a:prstGeom prst="bevel">
            <a:avLst>
              <a:gd name="adj" fmla="val 12500"/>
            </a:avLst>
          </a:prstGeom>
          <a:noFill/>
          <a:ln>
            <a:noFill/>
          </a:ln>
        </p:spPr>
        <p:txBody>
          <a:bodyPr lIns="92075" tIns="46025" rIns="92075" bIns="46025" anchor="ctr" anchorCtr="0">
            <a:noAutofit/>
          </a:bodyPr>
          <a:lstStyle/>
          <a:p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Shape 109"/>
          <p:cNvSpPr/>
          <p:nvPr/>
        </p:nvSpPr>
        <p:spPr>
          <a:xfrm>
            <a:off x="1761807" y="2103290"/>
            <a:ext cx="3936900" cy="1038300"/>
          </a:xfrm>
          <a:prstGeom prst="roundRect">
            <a:avLst>
              <a:gd name="adj" fmla="val 16667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ctr">
              <a:buSzPct val="25000"/>
            </a:pPr>
            <a:r>
              <a:rPr lang="en-US" sz="2400" dirty="0" err="1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Abstracción</a:t>
            </a:r>
            <a:endParaRPr lang="en-US" sz="2400" dirty="0">
              <a:solidFill>
                <a:srgbClr val="FFFFFF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10" name="Shape 110"/>
          <p:cNvSpPr/>
          <p:nvPr/>
        </p:nvSpPr>
        <p:spPr>
          <a:xfrm>
            <a:off x="5840095" y="2144133"/>
            <a:ext cx="3936900" cy="103830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ctr">
              <a:buSzPct val="25000"/>
            </a:pPr>
            <a:r>
              <a:rPr lang="en-US" sz="24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Polimorfismo</a:t>
            </a:r>
          </a:p>
        </p:txBody>
      </p:sp>
      <p:sp>
        <p:nvSpPr>
          <p:cNvPr id="111" name="Shape 111"/>
          <p:cNvSpPr/>
          <p:nvPr/>
        </p:nvSpPr>
        <p:spPr>
          <a:xfrm>
            <a:off x="1689505" y="3630946"/>
            <a:ext cx="3936900" cy="1038300"/>
          </a:xfrm>
          <a:prstGeom prst="roundRect">
            <a:avLst>
              <a:gd name="adj" fmla="val 16667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ctr">
              <a:buSzPct val="25000"/>
            </a:pPr>
            <a:r>
              <a:rPr lang="en-US" sz="24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Herencia</a:t>
            </a:r>
          </a:p>
        </p:txBody>
      </p:sp>
      <p:sp>
        <p:nvSpPr>
          <p:cNvPr id="112" name="Shape 112"/>
          <p:cNvSpPr/>
          <p:nvPr/>
        </p:nvSpPr>
        <p:spPr>
          <a:xfrm>
            <a:off x="5840095" y="3627289"/>
            <a:ext cx="3936900" cy="1038300"/>
          </a:xfrm>
          <a:prstGeom prst="roundRect">
            <a:avLst>
              <a:gd name="adj" fmla="val 16667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algn="ctr">
              <a:buSzPct val="25000"/>
            </a:pPr>
            <a:r>
              <a:rPr lang="en-US" sz="2400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Encapsulamiento</a:t>
            </a:r>
          </a:p>
        </p:txBody>
      </p:sp>
    </p:spTree>
    <p:extLst>
      <p:ext uri="{BB962C8B-B14F-4D97-AF65-F5344CB8AC3E}">
        <p14:creationId xmlns:p14="http://schemas.microsoft.com/office/powerpoint/2010/main" val="1649945913"/>
      </p:ext>
    </p:extLst>
  </p:cSld>
  <p:clrMapOvr>
    <a:masterClrMapping/>
  </p:clrMapOvr>
  <p:transition spd="slow">
    <p:cut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32078" y="695541"/>
            <a:ext cx="3401961" cy="36860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1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Una interface se </a:t>
            </a:r>
            <a:r>
              <a:rPr lang="en-US" sz="51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implementa</a:t>
            </a:r>
            <a:endParaRPr lang="en-US" sz="51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929" y="904564"/>
            <a:ext cx="7783149" cy="5048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9554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070" y="0"/>
            <a:ext cx="7781271" cy="6355080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246D9C90-5D87-47BD-ACE2-5F0D1CF8DF81}"/>
              </a:ext>
            </a:extLst>
          </p:cNvPr>
          <p:cNvSpPr/>
          <p:nvPr/>
        </p:nvSpPr>
        <p:spPr>
          <a:xfrm>
            <a:off x="380154" y="2697480"/>
            <a:ext cx="6352116" cy="582929"/>
          </a:xfrm>
          <a:prstGeom prst="rect">
            <a:avLst/>
          </a:prstGeom>
          <a:solidFill>
            <a:srgbClr val="FFFF00">
              <a:alpha val="11000"/>
            </a:srgbClr>
          </a:solidFill>
          <a:ln w="28575"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EC14C3A-3A00-499B-A543-A13759B1B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5860" y="1829652"/>
            <a:ext cx="10058400" cy="1450757"/>
          </a:xfrm>
        </p:spPr>
        <p:txBody>
          <a:bodyPr/>
          <a:lstStyle/>
          <a:p>
            <a:pPr algn="r"/>
            <a:r>
              <a:rPr lang="en-US" dirty="0"/>
              <a:t>Interface</a:t>
            </a:r>
          </a:p>
        </p:txBody>
      </p:sp>
    </p:spTree>
    <p:extLst>
      <p:ext uri="{BB962C8B-B14F-4D97-AF65-F5344CB8AC3E}">
        <p14:creationId xmlns:p14="http://schemas.microsoft.com/office/powerpoint/2010/main" val="129785142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78F75B-6347-4E24-BA4C-179B4669E4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/>
              <a:t>Interfaces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6113426-FEDB-43E0-945D-3B9EBF4388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760220"/>
            <a:ext cx="10695516" cy="3880773"/>
          </a:xfrm>
        </p:spPr>
        <p:txBody>
          <a:bodyPr/>
          <a:lstStyle/>
          <a:p>
            <a:r>
              <a:rPr lang="es-419" sz="2800" dirty="0"/>
              <a:t>Las interfaces pueden declarar únicamente CONSTANTES, NO HAY VARIABLES DE INSTANCIA</a:t>
            </a:r>
          </a:p>
          <a:p>
            <a:r>
              <a:rPr lang="es-419" sz="2800" dirty="0"/>
              <a:t>Una interfaz no puede implementar otra interfaz</a:t>
            </a:r>
          </a:p>
          <a:p>
            <a:endParaRPr lang="es-419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7D92CE-90FC-4E92-8663-86FEDD8ABD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3194787"/>
            <a:ext cx="3842419" cy="3087972"/>
          </a:xfrm>
          <a:prstGeom prst="rect">
            <a:avLst/>
          </a:prstGeom>
        </p:spPr>
      </p:pic>
      <p:sp>
        <p:nvSpPr>
          <p:cNvPr id="5" name="Multiplication Sign 4">
            <a:extLst>
              <a:ext uri="{FF2B5EF4-FFF2-40B4-BE49-F238E27FC236}">
                <a16:creationId xmlns:a16="http://schemas.microsoft.com/office/drawing/2014/main" id="{3E27222D-019B-40A8-8013-460592C477E0}"/>
              </a:ext>
            </a:extLst>
          </p:cNvPr>
          <p:cNvSpPr/>
          <p:nvPr/>
        </p:nvSpPr>
        <p:spPr>
          <a:xfrm>
            <a:off x="3769961" y="5229513"/>
            <a:ext cx="584869" cy="411480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88043C-E279-4080-93D7-4CC10F00EF3C}"/>
              </a:ext>
            </a:extLst>
          </p:cNvPr>
          <p:cNvSpPr txBox="1"/>
          <p:nvPr/>
        </p:nvSpPr>
        <p:spPr>
          <a:xfrm>
            <a:off x="4354830" y="5229513"/>
            <a:ext cx="2560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Error! BAR es final</a:t>
            </a:r>
          </a:p>
        </p:txBody>
      </p:sp>
    </p:spTree>
    <p:extLst>
      <p:ext uri="{BB962C8B-B14F-4D97-AF65-F5344CB8AC3E}">
        <p14:creationId xmlns:p14="http://schemas.microsoft.com/office/powerpoint/2010/main" val="319152174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/>
              <a:t>Interfaces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2846" y="3568787"/>
            <a:ext cx="9641874" cy="1703123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1097280" y="1917238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419" sz="2400" dirty="0"/>
              <a:t>El acceso a una interfaz solo puede ser publico o por default</a:t>
            </a:r>
          </a:p>
          <a:p>
            <a:r>
              <a:rPr lang="es-419" sz="2400" dirty="0"/>
              <a:t>Los métodos de una interfaz no pueden ser final, static, y siempre son públicos</a:t>
            </a:r>
          </a:p>
        </p:txBody>
      </p:sp>
    </p:spTree>
    <p:extLst>
      <p:ext uri="{BB962C8B-B14F-4D97-AF65-F5344CB8AC3E}">
        <p14:creationId xmlns:p14="http://schemas.microsoft.com/office/powerpoint/2010/main" val="107096608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/>
              <a:t>Por que usar Interfaces?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788570"/>
            <a:ext cx="8596668" cy="3880773"/>
          </a:xfrm>
        </p:spPr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s-419" sz="2400" dirty="0"/>
              <a:t>Observe el siguiente ejemplo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F235747-0C74-4269-9871-08C7FCBF5F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4283" y="2211594"/>
            <a:ext cx="8413628" cy="2434812"/>
          </a:xfrm>
          <a:prstGeom prst="rect">
            <a:avLst/>
          </a:prstGeom>
        </p:spPr>
      </p:pic>
      <p:pic>
        <p:nvPicPr>
          <p:cNvPr id="1026" name="Picture 2" descr="Resultado de imagen para casa rodante">
            <a:extLst>
              <a:ext uri="{FF2B5EF4-FFF2-40B4-BE49-F238E27FC236}">
                <a16:creationId xmlns:a16="http://schemas.microsoft.com/office/drawing/2014/main" id="{C0D9A4DC-D800-41A5-B31C-591D57CA84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05" t="9127" r="12604" b="7672"/>
          <a:stretch/>
        </p:blipFill>
        <p:spPr bwMode="auto">
          <a:xfrm>
            <a:off x="4011168" y="4608639"/>
            <a:ext cx="3418011" cy="2194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allout: Bent Line 8">
            <a:extLst>
              <a:ext uri="{FF2B5EF4-FFF2-40B4-BE49-F238E27FC236}">
                <a16:creationId xmlns:a16="http://schemas.microsoft.com/office/drawing/2014/main" id="{DE9E52BD-472B-49C4-8C62-E6865073345E}"/>
              </a:ext>
            </a:extLst>
          </p:cNvPr>
          <p:cNvSpPr/>
          <p:nvPr/>
        </p:nvSpPr>
        <p:spPr>
          <a:xfrm>
            <a:off x="8795187" y="4925599"/>
            <a:ext cx="2701869" cy="1166767"/>
          </a:xfrm>
          <a:prstGeom prst="borderCallout2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000" dirty="0"/>
              <a:t>Una </a:t>
            </a:r>
            <a:r>
              <a:rPr lang="en-US" sz="2000" dirty="0" err="1"/>
              <a:t>caravana</a:t>
            </a:r>
            <a:r>
              <a:rPr lang="en-US" sz="2000" dirty="0"/>
              <a:t> es: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/>
              <a:t>Una casa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/>
              <a:t>Un </a:t>
            </a:r>
            <a:r>
              <a:rPr lang="en-US" sz="2000" dirty="0" err="1"/>
              <a:t>vehículo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01607363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/>
              <a:t>Por que usar Interfaces?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86648" y="1825146"/>
            <a:ext cx="9818703" cy="646248"/>
          </a:xfrm>
        </p:spPr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s-419" sz="2400" dirty="0"/>
              <a:t>Una clase no puede extender más de una clase.</a:t>
            </a:r>
          </a:p>
          <a:p>
            <a:endParaRPr lang="es-419" sz="2400" dirty="0"/>
          </a:p>
          <a:p>
            <a:endParaRPr lang="es-419" sz="2400" dirty="0"/>
          </a:p>
          <a:p>
            <a:endParaRPr lang="es-419" sz="2400" dirty="0"/>
          </a:p>
          <a:p>
            <a:endParaRPr lang="es-419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DD1BB11-4CD3-489B-BF39-FCA85132F3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933" b="9069"/>
          <a:stretch/>
        </p:blipFill>
        <p:spPr>
          <a:xfrm>
            <a:off x="1800641" y="3608220"/>
            <a:ext cx="6455681" cy="162945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5514373-2105-4A7B-94D6-5C220EAAA332}"/>
              </a:ext>
            </a:extLst>
          </p:cNvPr>
          <p:cNvSpPr txBox="1"/>
          <p:nvPr/>
        </p:nvSpPr>
        <p:spPr>
          <a:xfrm>
            <a:off x="1719072" y="2439643"/>
            <a:ext cx="94366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class Caravan extends Vehicle, House{</a:t>
            </a:r>
          </a:p>
          <a:p>
            <a:endParaRPr 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8" name="Multiplication Sign 7">
            <a:extLst>
              <a:ext uri="{FF2B5EF4-FFF2-40B4-BE49-F238E27FC236}">
                <a16:creationId xmlns:a16="http://schemas.microsoft.com/office/drawing/2014/main" id="{AB6FF0D7-9E5B-4F29-8FFF-A879935C0CE6}"/>
              </a:ext>
            </a:extLst>
          </p:cNvPr>
          <p:cNvSpPr/>
          <p:nvPr/>
        </p:nvSpPr>
        <p:spPr>
          <a:xfrm>
            <a:off x="8684788" y="2228671"/>
            <a:ext cx="1597152" cy="1200329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91018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235F0-2254-4658-B4BC-07D20B044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/>
              <a:t>Por que usar Interfaces?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FBF832-207C-48F0-AD1C-8E4B21C185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Una </a:t>
            </a:r>
            <a:r>
              <a:rPr lang="es-419" sz="2400" dirty="0"/>
              <a:t>solución</a:t>
            </a:r>
            <a:r>
              <a:rPr lang="en-US" sz="2400" dirty="0"/>
              <a:t>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C89DD6-F0F8-4FDF-A7CD-BB3BF2505B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8002" y="2267712"/>
            <a:ext cx="8155996" cy="3831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31948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235F0-2254-4658-B4BC-07D20B044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/>
              <a:t>Por que usar Interfaces?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FBF832-207C-48F0-AD1C-8E4B21C185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Una </a:t>
            </a:r>
            <a:r>
              <a:rPr lang="es-419" sz="2400" dirty="0"/>
              <a:t>solución</a:t>
            </a:r>
            <a:r>
              <a:rPr lang="en-US" sz="2400" dirty="0"/>
              <a:t>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BF3EB6-C734-4379-B1EB-2E4532B517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3869" y="2307717"/>
            <a:ext cx="8481299" cy="40233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8BBFE8C-707A-4DBD-827E-F663B74BC2D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477" t="11486" r="31024" b="28800"/>
          <a:stretch/>
        </p:blipFill>
        <p:spPr>
          <a:xfrm>
            <a:off x="593357" y="3557442"/>
            <a:ext cx="4125070" cy="17338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5224A66-2801-4DA7-A77A-6FC514B84D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09237" y="3840571"/>
            <a:ext cx="5031066" cy="145075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BD84A75-09C8-443B-8280-A9BC4290CD44}"/>
              </a:ext>
            </a:extLst>
          </p:cNvPr>
          <p:cNvSpPr/>
          <p:nvPr/>
        </p:nvSpPr>
        <p:spPr>
          <a:xfrm>
            <a:off x="950976" y="4511040"/>
            <a:ext cx="2535936" cy="3291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39859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64260-0654-4CD9-B266-5F46B76DA7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/>
              <a:t>Por que usar Interfaces?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92F17C-C696-49CF-B8CB-636E2C76CD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Una </a:t>
            </a:r>
            <a:r>
              <a:rPr lang="es-419" dirty="0"/>
              <a:t>solución</a:t>
            </a:r>
            <a:r>
              <a:rPr lang="en-US" dirty="0"/>
              <a:t>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AA055C-CFF1-4A18-AFF0-12B3FAB3B7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4695" y="2457944"/>
            <a:ext cx="10696575" cy="329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94558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/>
              <a:t>Otro Ejemplo Uso de Interfaz y Herencia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" y="1845734"/>
            <a:ext cx="5984851" cy="133989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r="5491"/>
          <a:stretch/>
        </p:blipFill>
        <p:spPr>
          <a:xfrm>
            <a:off x="999744" y="3185626"/>
            <a:ext cx="9468602" cy="3167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4368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/>
              <a:t>Herencia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80254" y="1931989"/>
            <a:ext cx="9769686" cy="3880773"/>
          </a:xfrm>
        </p:spPr>
        <p:txBody>
          <a:bodyPr>
            <a:normAutofit/>
          </a:bodyPr>
          <a:lstStyle/>
          <a:p>
            <a:pPr lvl="1"/>
            <a:r>
              <a:rPr lang="es-419" sz="2400" dirty="0"/>
              <a:t>Permite la creación de clasificaciones jerárquicas</a:t>
            </a:r>
          </a:p>
          <a:p>
            <a:pPr lvl="1"/>
            <a:r>
              <a:rPr lang="es-419" sz="2400" dirty="0"/>
              <a:t>Promueve el reúso de código</a:t>
            </a:r>
          </a:p>
          <a:p>
            <a:pPr lvl="1"/>
            <a:r>
              <a:rPr lang="es-419" sz="2400" dirty="0"/>
              <a:t>Minimiza el código duplicado</a:t>
            </a:r>
          </a:p>
          <a:p>
            <a:pPr lvl="1"/>
            <a:r>
              <a:rPr lang="es-419" sz="2400" dirty="0"/>
              <a:t>Una mejor organización del código.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3B87FDF-D940-4336-B8C8-4D79DFA4B566}"/>
              </a:ext>
            </a:extLst>
          </p:cNvPr>
          <p:cNvGrpSpPr/>
          <p:nvPr/>
        </p:nvGrpSpPr>
        <p:grpSpPr>
          <a:xfrm>
            <a:off x="6869430" y="3227953"/>
            <a:ext cx="1828800" cy="2416104"/>
            <a:chOff x="7383780" y="3006090"/>
            <a:chExt cx="1828800" cy="241610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0CE5876-9750-4C7F-8750-350CF720F4C5}"/>
                </a:ext>
              </a:extLst>
            </p:cNvPr>
            <p:cNvSpPr/>
            <p:nvPr/>
          </p:nvSpPr>
          <p:spPr>
            <a:xfrm>
              <a:off x="7383780" y="3006090"/>
              <a:ext cx="1805940" cy="8229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err="1">
                  <a:solidFill>
                    <a:schemeClr val="tx1"/>
                  </a:solidFill>
                </a:rPr>
                <a:t>Superclase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7" name="Isosceles Triangle 6">
              <a:extLst>
                <a:ext uri="{FF2B5EF4-FFF2-40B4-BE49-F238E27FC236}">
                  <a16:creationId xmlns:a16="http://schemas.microsoft.com/office/drawing/2014/main" id="{955C0876-3919-4A1B-8200-058551A306A5}"/>
                </a:ext>
              </a:extLst>
            </p:cNvPr>
            <p:cNvSpPr/>
            <p:nvPr/>
          </p:nvSpPr>
          <p:spPr>
            <a:xfrm>
              <a:off x="8195310" y="3832210"/>
              <a:ext cx="228600" cy="194629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9DE05B6-CFEF-4F15-B5BA-0F1FFF51E21C}"/>
                </a:ext>
              </a:extLst>
            </p:cNvPr>
            <p:cNvSpPr/>
            <p:nvPr/>
          </p:nvSpPr>
          <p:spPr>
            <a:xfrm>
              <a:off x="7406640" y="4599234"/>
              <a:ext cx="1805940" cy="8229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err="1">
                  <a:solidFill>
                    <a:schemeClr val="tx1"/>
                  </a:solidFill>
                </a:rPr>
                <a:t>Subclase</a:t>
              </a:r>
              <a:endParaRPr lang="en-US" b="1" dirty="0">
                <a:solidFill>
                  <a:schemeClr val="tx1"/>
                </a:solidFill>
              </a:endParaRPr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1E367A91-A034-47C6-9FF8-DDD8DC81F76B}"/>
                </a:ext>
              </a:extLst>
            </p:cNvPr>
            <p:cNvCxnSpPr>
              <a:cxnSpLocks/>
              <a:stCxn id="7" idx="3"/>
              <a:endCxn id="8" idx="0"/>
            </p:cNvCxnSpPr>
            <p:nvPr/>
          </p:nvCxnSpPr>
          <p:spPr>
            <a:xfrm>
              <a:off x="8309610" y="4026839"/>
              <a:ext cx="0" cy="57239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Callout: Line 11">
            <a:extLst>
              <a:ext uri="{FF2B5EF4-FFF2-40B4-BE49-F238E27FC236}">
                <a16:creationId xmlns:a16="http://schemas.microsoft.com/office/drawing/2014/main" id="{7AD29876-1342-4250-A3C0-AEAACD05897A}"/>
              </a:ext>
            </a:extLst>
          </p:cNvPr>
          <p:cNvSpPr/>
          <p:nvPr/>
        </p:nvSpPr>
        <p:spPr>
          <a:xfrm>
            <a:off x="9601200" y="3525453"/>
            <a:ext cx="2099310" cy="1645601"/>
          </a:xfrm>
          <a:prstGeom prst="borderCallout1">
            <a:avLst>
              <a:gd name="adj1" fmla="val 60425"/>
              <a:gd name="adj2" fmla="val -2888"/>
              <a:gd name="adj3" fmla="val 112500"/>
              <a:gd name="adj4" fmla="val -3833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419" dirty="0"/>
              <a:t>Hereda los elementos de la superclase y añade comportamiento especializado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0A562D-F14B-4051-8B22-E7E700CF20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6385" y="3872375"/>
            <a:ext cx="3816915" cy="2414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80844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7772" y="179601"/>
            <a:ext cx="10058400" cy="1450757"/>
          </a:xfrm>
        </p:spPr>
        <p:txBody>
          <a:bodyPr>
            <a:normAutofit/>
          </a:bodyPr>
          <a:lstStyle/>
          <a:p>
            <a:r>
              <a:rPr lang="es-419" dirty="0"/>
              <a:t>Otro Ejemplo Uso de Interfaz y Herencia</a:t>
            </a:r>
            <a:br>
              <a:rPr lang="es-419" dirty="0"/>
            </a:br>
            <a:r>
              <a:rPr lang="es-419" sz="2800" dirty="0"/>
              <a:t>Declaraciones validas de </a:t>
            </a:r>
            <a:r>
              <a:rPr lang="es-419" sz="2800" dirty="0" err="1"/>
              <a:t>PlayerPiece</a:t>
            </a:r>
            <a:endParaRPr lang="es-419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8744" y="2093655"/>
            <a:ext cx="9716455" cy="2695075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8EAACE83-EB6F-4F7D-9E6A-DCE337E4EE96}"/>
              </a:ext>
            </a:extLst>
          </p:cNvPr>
          <p:cNvSpPr txBox="1">
            <a:spLocks/>
          </p:cNvSpPr>
          <p:nvPr/>
        </p:nvSpPr>
        <p:spPr>
          <a:xfrm>
            <a:off x="2831264" y="4922842"/>
            <a:ext cx="6529470" cy="98316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419" sz="3200" dirty="0"/>
              <a:t>Las interfaces proveen una forma de polimorfismo(muchas formas)</a:t>
            </a:r>
          </a:p>
        </p:txBody>
      </p:sp>
    </p:spTree>
    <p:extLst>
      <p:ext uri="{BB962C8B-B14F-4D97-AF65-F5344CB8AC3E}">
        <p14:creationId xmlns:p14="http://schemas.microsoft.com/office/powerpoint/2010/main" val="174556630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61F901-8EF9-4C2A-B428-08A219FA9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dirty="0"/>
              <a:t>Relación entre clases e interfaces</a:t>
            </a:r>
          </a:p>
        </p:txBody>
      </p:sp>
      <p:pic>
        <p:nvPicPr>
          <p:cNvPr id="1026" name="Picture 2" descr="https://lh5.googleusercontent.com/nvp0FwX1CMr70sezHNFlpMuz5vMXf888RX2qzrhX2u-YukObaXjwK4DRcVSecKOq18bt-9-eW3JWioukhbvPq2QFUCUKmqzBQaYrfXp3jDBVUYwAJEBC99-yncAe69ZMagTy-Iosb7w">
            <a:extLst>
              <a:ext uri="{FF2B5EF4-FFF2-40B4-BE49-F238E27FC236}">
                <a16:creationId xmlns:a16="http://schemas.microsoft.com/office/drawing/2014/main" id="{DC32AD95-B524-45F2-9A77-5051903081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8378" y="1593144"/>
            <a:ext cx="6505575" cy="2419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lh4.googleusercontent.com/g1Oneb-ZVD09XXyInIv9FDSk1AtZpJ_xiBC0BYvN8PAj6dDaQyNui6CvuFl2Vg-1uEpgmNpaf4ed0unz1DOtMd5Ijmd_4NiBBlhDZpTutaOyeTuJl1CG8_Dd4nUT_BZEn-sga8hk9Bs">
            <a:extLst>
              <a:ext uri="{FF2B5EF4-FFF2-40B4-BE49-F238E27FC236}">
                <a16:creationId xmlns:a16="http://schemas.microsoft.com/office/drawing/2014/main" id="{1B389EE0-8A32-4B87-9554-59633E2916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7729" y="4073525"/>
            <a:ext cx="8187154" cy="2419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563368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/>
              <a:t>Diferencias entre clases Abstractas y las Interfaces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7750" y="2027936"/>
            <a:ext cx="10649034" cy="3880773"/>
          </a:xfrm>
        </p:spPr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s-419" sz="2800" dirty="0"/>
              <a:t>Las clases abstractas pueden tener métodos abstractos y no abstractos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s-419" sz="2800" dirty="0"/>
              <a:t>Las interfaces solo tienen métodos públicos y abstractos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s-419" sz="2800" dirty="0"/>
              <a:t>Las clases abstractas pueden tener implementación </a:t>
            </a:r>
          </a:p>
        </p:txBody>
      </p:sp>
    </p:spTree>
    <p:extLst>
      <p:ext uri="{BB962C8B-B14F-4D97-AF65-F5344CB8AC3E}">
        <p14:creationId xmlns:p14="http://schemas.microsoft.com/office/powerpoint/2010/main" val="117523288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/>
              <a:t>Diferencias entre clases Abstractas y las Interfaces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930400"/>
            <a:ext cx="10241280" cy="3880773"/>
          </a:xfrm>
        </p:spPr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s-419" sz="2800" dirty="0"/>
              <a:t>Las interfaces esperan ser implementadas, TODOS los métodos declarados en una interfaz deben ser implementados.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s-419" sz="2800" dirty="0"/>
              <a:t>Las interfaces no tienen variables de instancia.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800" dirty="0"/>
              <a:t>Las interfaces </a:t>
            </a:r>
            <a:r>
              <a:rPr lang="en-US" sz="2800" dirty="0" err="1"/>
              <a:t>pueden</a:t>
            </a:r>
            <a:r>
              <a:rPr lang="en-US" sz="2800" dirty="0"/>
              <a:t> extender a 1 o </a:t>
            </a:r>
            <a:r>
              <a:rPr lang="en-US" sz="2800" dirty="0" err="1"/>
              <a:t>más</a:t>
            </a:r>
            <a:r>
              <a:rPr lang="en-US" sz="2800" dirty="0"/>
              <a:t> interfaces</a:t>
            </a:r>
            <a:endParaRPr lang="es-419" sz="2800" dirty="0"/>
          </a:p>
        </p:txBody>
      </p:sp>
    </p:spTree>
    <p:extLst>
      <p:ext uri="{BB962C8B-B14F-4D97-AF65-F5344CB8AC3E}">
        <p14:creationId xmlns:p14="http://schemas.microsoft.com/office/powerpoint/2010/main" val="144082805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/>
              <a:t>Uso de las interfaces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2099103"/>
            <a:ext cx="10241280" cy="3880773"/>
          </a:xfrm>
        </p:spPr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s-419" sz="2400" dirty="0"/>
              <a:t>Las interfaces son una forma de proveer un “</a:t>
            </a:r>
            <a:r>
              <a:rPr lang="es-419" sz="2400" dirty="0" err="1"/>
              <a:t>checklist</a:t>
            </a:r>
            <a:r>
              <a:rPr lang="es-419" sz="2400" dirty="0"/>
              <a:t>” de los métodos que una clase debería implementar. 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s-419" sz="2400" dirty="0"/>
              <a:t>Proveen polimorfismo. 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s-419" sz="2400" dirty="0"/>
              <a:t>Las interfaces no proveen necesariamente reducción de código como la Herencia mas bien mantienen un buen diseño de nuestra aplicación </a:t>
            </a:r>
          </a:p>
        </p:txBody>
      </p:sp>
    </p:spTree>
    <p:extLst>
      <p:ext uri="{BB962C8B-B14F-4D97-AF65-F5344CB8AC3E}">
        <p14:creationId xmlns:p14="http://schemas.microsoft.com/office/powerpoint/2010/main" val="336927006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3DA6BB-5742-45C3-8267-1019B1014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/>
              <a:t>Métodos default en Interfaces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8ADC33-96CF-446C-9C05-B61C309B3B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s-419" dirty="0"/>
              <a:t>En general las interfaces no están destinadas a contener código o implementación.</a:t>
            </a:r>
          </a:p>
          <a:p>
            <a:pPr algn="just"/>
            <a:r>
              <a:rPr lang="es-419" dirty="0"/>
              <a:t>Imagine el siguiente escenario, debe agregar un nuevo comportamiento a una interfaz que esta siendo usada por muchas clases en un sistema que se encuentra funcionando. </a:t>
            </a:r>
          </a:p>
          <a:p>
            <a:pPr algn="just"/>
            <a:r>
              <a:rPr lang="es-419" dirty="0">
                <a:solidFill>
                  <a:schemeClr val="accent6">
                    <a:lumMod val="50000"/>
                  </a:schemeClr>
                </a:solidFill>
              </a:rPr>
              <a:t>¿Qué pasaría con las clases que implementan la interfaz, sí decide cambiarla?</a:t>
            </a:r>
            <a:endParaRPr 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44979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F93950-B9CF-4B3B-9C2D-755134E09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/>
              <a:t>Métodos default en Interfaces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E36684-B39C-4E0A-9457-561C4874EC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s-419" dirty="0"/>
              <a:t>Desde Java 8 las interfaces pueden contener métodos que lleven una implementación predeterminada</a:t>
            </a:r>
          </a:p>
          <a:p>
            <a:pPr algn="just"/>
            <a:r>
              <a:rPr lang="es-419" dirty="0"/>
              <a:t>Los métodos </a:t>
            </a:r>
            <a:r>
              <a:rPr lang="es-419" i="1" dirty="0"/>
              <a:t>default</a:t>
            </a:r>
            <a:r>
              <a:rPr lang="es-419" dirty="0"/>
              <a:t> permiten extender una interfaz sin generar problemas de compatibilidad</a:t>
            </a:r>
            <a:endParaRPr lang="en-US" dirty="0"/>
          </a:p>
          <a:p>
            <a:pPr algn="just"/>
            <a:r>
              <a:rPr lang="es-419" dirty="0"/>
              <a:t>Los métodos </a:t>
            </a:r>
            <a:r>
              <a:rPr lang="es-419" i="1" dirty="0"/>
              <a:t>default</a:t>
            </a:r>
            <a:r>
              <a:rPr lang="es-419" dirty="0"/>
              <a:t> pueden ser sobrescritos por las clases que implementan la interfaz</a:t>
            </a:r>
          </a:p>
        </p:txBody>
      </p:sp>
    </p:spTree>
    <p:extLst>
      <p:ext uri="{BB962C8B-B14F-4D97-AF65-F5344CB8AC3E}">
        <p14:creationId xmlns:p14="http://schemas.microsoft.com/office/powerpoint/2010/main" val="55061430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F93950-B9CF-4B3B-9C2D-755134E092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/>
              <a:t>Métodos default en Interfaces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6F8246F-CC80-4DA7-B973-1F70466768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35726" y="4269124"/>
            <a:ext cx="5800725" cy="17335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278C792-D192-4DB5-9D0A-AEB16022FA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19" r="1" b="1445"/>
          <a:stretch/>
        </p:blipFill>
        <p:spPr>
          <a:xfrm>
            <a:off x="1174750" y="1772612"/>
            <a:ext cx="5821117" cy="241458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3DCBCC7-D1C6-4CEE-963E-2D091841C76C}"/>
              </a:ext>
            </a:extLst>
          </p:cNvPr>
          <p:cNvSpPr txBox="1"/>
          <p:nvPr/>
        </p:nvSpPr>
        <p:spPr>
          <a:xfrm>
            <a:off x="838200" y="4720590"/>
            <a:ext cx="31280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dirty="0"/>
              <a:t>No es necesario dar una implementación al método </a:t>
            </a:r>
            <a:r>
              <a:rPr lang="es-419" dirty="0" err="1"/>
              <a:t>cerrarLibro</a:t>
            </a:r>
            <a:r>
              <a:rPr lang="es-419" dirty="0"/>
              <a:t>(), en la clase Libro. ES OPCIONAL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322480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29006A-CA24-4FAF-B70B-0401F62BBF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/>
              <a:t>Enlace Dinámico y Casting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9833E8A-444A-4F9C-A81F-76B93BC397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383612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419" dirty="0"/>
              <a:t>Enlace Dinámico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1621" y="1467726"/>
            <a:ext cx="5795011" cy="2143336"/>
          </a:xfrm>
        </p:spPr>
        <p:txBody>
          <a:bodyPr>
            <a:noAutofit/>
          </a:bodyPr>
          <a:lstStyle/>
          <a:p>
            <a:pPr algn="just">
              <a:buFont typeface="Courier New" panose="02070309020205020404" pitchFamily="49" charset="0"/>
              <a:buChar char="o"/>
            </a:pPr>
            <a:r>
              <a:rPr lang="es-ES" sz="2400" dirty="0"/>
              <a:t>El enlace dinámico es el mecanismo en el cual la llamada a un método sobrescrito es resuelta en tiempo de ejecución</a:t>
            </a:r>
          </a:p>
          <a:p>
            <a:pPr algn="just">
              <a:buFont typeface="Courier New" panose="02070309020205020404" pitchFamily="49" charset="0"/>
              <a:buChar char="o"/>
            </a:pPr>
            <a:r>
              <a:rPr lang="es-419" sz="2400" dirty="0"/>
              <a:t>El polimorfismo permite usar variables de referencia de tipo genérica (superclase), para referirnos a objetos de tipo más específicos (subclase). </a:t>
            </a:r>
          </a:p>
          <a:p>
            <a:pPr>
              <a:buFont typeface="Courier New" panose="02070309020205020404" pitchFamily="49" charset="0"/>
              <a:buChar char="o"/>
            </a:pPr>
            <a:endParaRPr lang="es-ES" sz="2400" dirty="0"/>
          </a:p>
          <a:p>
            <a:pPr>
              <a:buFont typeface="Courier New" panose="02070309020205020404" pitchFamily="49" charset="0"/>
              <a:buChar char="o"/>
            </a:pPr>
            <a:endParaRPr lang="es-419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7300538-2D5D-4A78-934E-1C9DBA0C1F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0485" y="1051986"/>
            <a:ext cx="5021515" cy="475402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A6988F8-F1D4-4916-952C-DAE09CFC71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0464" y="807141"/>
            <a:ext cx="5204395" cy="504069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5A40D5B-FA3F-41BB-BA1B-A54F529573FF}"/>
              </a:ext>
            </a:extLst>
          </p:cNvPr>
          <p:cNvSpPr txBox="1"/>
          <p:nvPr/>
        </p:nvSpPr>
        <p:spPr>
          <a:xfrm>
            <a:off x="838200" y="4203235"/>
            <a:ext cx="5884124" cy="14845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" indent="-91440" algn="just" defTabSz="9144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ourier New" panose="02070309020205020404" pitchFamily="49" charset="0"/>
              <a:buChar char="o"/>
            </a:pPr>
            <a:r>
              <a:rPr lang="es-419" sz="2400" dirty="0"/>
              <a:t>Java determina que método ejecutar en base al objeto siendo referido, es decir la subclase.      </a:t>
            </a:r>
          </a:p>
          <a:p>
            <a:endParaRPr lang="en-US" sz="2400" dirty="0"/>
          </a:p>
        </p:txBody>
      </p:sp>
      <p:sp>
        <p:nvSpPr>
          <p:cNvPr id="13" name="Flowchart: Alternate Process 12">
            <a:extLst>
              <a:ext uri="{FF2B5EF4-FFF2-40B4-BE49-F238E27FC236}">
                <a16:creationId xmlns:a16="http://schemas.microsoft.com/office/drawing/2014/main" id="{09F3E0FD-D14E-435E-850E-DB8734AE676E}"/>
              </a:ext>
            </a:extLst>
          </p:cNvPr>
          <p:cNvSpPr/>
          <p:nvPr/>
        </p:nvSpPr>
        <p:spPr>
          <a:xfrm>
            <a:off x="8333034" y="1498176"/>
            <a:ext cx="2792730" cy="279824"/>
          </a:xfrm>
          <a:prstGeom prst="flowChartAlternateProcess">
            <a:avLst/>
          </a:prstGeom>
          <a:solidFill>
            <a:schemeClr val="accent3">
              <a:lumMod val="20000"/>
              <a:lumOff val="80000"/>
              <a:alpha val="23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9A16387-B2A2-4DBA-AB88-28C76F5C82B8}"/>
              </a:ext>
            </a:extLst>
          </p:cNvPr>
          <p:cNvSpPr txBox="1"/>
          <p:nvPr/>
        </p:nvSpPr>
        <p:spPr>
          <a:xfrm>
            <a:off x="838200" y="5547554"/>
            <a:ext cx="5789717" cy="1152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" indent="-91440" algn="just" defTabSz="914400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ourier New" panose="02070309020205020404" pitchFamily="49" charset="0"/>
              <a:buChar char="o"/>
            </a:pPr>
            <a:r>
              <a:rPr lang="es-419" sz="2400" dirty="0"/>
              <a:t>En tiempo de compilación, Java verifica que el método exista en la clase de referencia 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60524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3" grpId="0" animBg="1"/>
      <p:bldP spid="13" grpId="1" animBg="1"/>
      <p:bldP spid="1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/>
              <a:t>Herencia en Java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737360"/>
            <a:ext cx="8596668" cy="3880773"/>
          </a:xfrm>
        </p:spPr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s-419" sz="2400" dirty="0"/>
              <a:t>Es casi imposible escribir un código en Java sin usar herencia.</a:t>
            </a:r>
          </a:p>
          <a:p>
            <a:r>
              <a:rPr lang="es-419" sz="2400" dirty="0"/>
              <a:t>Considerar el siguiente ejemplo: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b="5295"/>
          <a:stretch/>
        </p:blipFill>
        <p:spPr>
          <a:xfrm>
            <a:off x="1868487" y="2637472"/>
            <a:ext cx="7940311" cy="3591878"/>
          </a:xfrm>
          <a:prstGeom prst="rect">
            <a:avLst/>
          </a:prstGeom>
        </p:spPr>
      </p:pic>
      <p:sp>
        <p:nvSpPr>
          <p:cNvPr id="5" name="Callout: Line 4">
            <a:extLst>
              <a:ext uri="{FF2B5EF4-FFF2-40B4-BE49-F238E27FC236}">
                <a16:creationId xmlns:a16="http://schemas.microsoft.com/office/drawing/2014/main" id="{1D84FC84-7F1A-44A1-B019-8A595982F4C7}"/>
              </a:ext>
            </a:extLst>
          </p:cNvPr>
          <p:cNvSpPr/>
          <p:nvPr/>
        </p:nvSpPr>
        <p:spPr>
          <a:xfrm>
            <a:off x="7258704" y="3429000"/>
            <a:ext cx="3166110" cy="880110"/>
          </a:xfrm>
          <a:prstGeom prst="borderCallout1">
            <a:avLst>
              <a:gd name="adj1" fmla="val 53815"/>
              <a:gd name="adj2" fmla="val -6528"/>
              <a:gd name="adj3" fmla="val 112500"/>
              <a:gd name="adj4" fmla="val -3833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419" dirty="0"/>
              <a:t>De que tipo  son los objetos t1 y t2 ?</a:t>
            </a:r>
          </a:p>
        </p:txBody>
      </p:sp>
    </p:spTree>
    <p:extLst>
      <p:ext uri="{BB962C8B-B14F-4D97-AF65-F5344CB8AC3E}">
        <p14:creationId xmlns:p14="http://schemas.microsoft.com/office/powerpoint/2010/main" val="212300609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CD3DEF-FECD-4DEA-AA96-4F324B6516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dirty="0"/>
              <a:t>Enlace dinámico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436D90-D58B-4FED-B66F-41FCBD39DD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EC" dirty="0"/>
              <a:t>Ejemplo:</a:t>
            </a:r>
          </a:p>
          <a:p>
            <a:pPr marL="0" indent="0">
              <a:buNone/>
            </a:pPr>
            <a:r>
              <a:rPr lang="es-EC" dirty="0" err="1"/>
              <a:t>DriverBD</a:t>
            </a:r>
            <a:r>
              <a:rPr lang="es-EC" dirty="0"/>
              <a:t> driver = new </a:t>
            </a:r>
            <a:r>
              <a:rPr lang="es-EC" dirty="0" err="1"/>
              <a:t>DriverMySql</a:t>
            </a:r>
            <a:r>
              <a:rPr lang="es-EC" dirty="0"/>
              <a:t>();</a:t>
            </a:r>
          </a:p>
          <a:p>
            <a:pPr fontAlgn="base"/>
            <a:r>
              <a:rPr lang="es-EC" dirty="0"/>
              <a:t>Una variable tiene:</a:t>
            </a:r>
          </a:p>
          <a:p>
            <a:pPr lvl="1" fontAlgn="base"/>
            <a:r>
              <a:rPr lang="es-EC" dirty="0"/>
              <a:t>Tipo estático : tipo con la que se ha declarado </a:t>
            </a:r>
          </a:p>
          <a:p>
            <a:pPr lvl="2" fontAlgn="base"/>
            <a:r>
              <a:rPr lang="es-EC" dirty="0"/>
              <a:t>JVM sabe, desde tiempo de compilación, el tipo estático de una variable</a:t>
            </a:r>
          </a:p>
          <a:p>
            <a:pPr lvl="2" fontAlgn="base"/>
            <a:r>
              <a:rPr lang="es-EC" dirty="0"/>
              <a:t> El tipo estático de la variable “</a:t>
            </a:r>
            <a:r>
              <a:rPr lang="es-EC" i="1" dirty="0"/>
              <a:t>driver</a:t>
            </a:r>
            <a:r>
              <a:rPr lang="es-EC" dirty="0"/>
              <a:t>” es “</a:t>
            </a:r>
            <a:r>
              <a:rPr lang="es-EC" i="1" dirty="0" err="1"/>
              <a:t>DriverBD</a:t>
            </a:r>
            <a:r>
              <a:rPr lang="es-EC" i="1" dirty="0"/>
              <a:t>”</a:t>
            </a:r>
            <a:endParaRPr lang="es-EC" dirty="0"/>
          </a:p>
          <a:p>
            <a:pPr lvl="1" fontAlgn="base"/>
            <a:r>
              <a:rPr lang="es-EC" dirty="0"/>
              <a:t>Tipo dinámico: tipo con el que se ha inicializado</a:t>
            </a:r>
          </a:p>
          <a:p>
            <a:pPr lvl="2" fontAlgn="base"/>
            <a:r>
              <a:rPr lang="es-EC" dirty="0"/>
              <a:t> es la clase “real” que alberga la variable “</a:t>
            </a:r>
            <a:r>
              <a:rPr lang="es-EC" i="1" dirty="0"/>
              <a:t>driver”</a:t>
            </a:r>
            <a:endParaRPr lang="es-EC" dirty="0"/>
          </a:p>
          <a:p>
            <a:pPr lvl="2" fontAlgn="base"/>
            <a:r>
              <a:rPr lang="es-EC" dirty="0"/>
              <a:t>El tipo dinámico de la variable “</a:t>
            </a:r>
            <a:r>
              <a:rPr lang="es-EC" i="1" dirty="0"/>
              <a:t>driver</a:t>
            </a:r>
            <a:r>
              <a:rPr lang="es-EC" dirty="0"/>
              <a:t>” es “</a:t>
            </a:r>
            <a:r>
              <a:rPr lang="es-EC" i="1" dirty="0" err="1"/>
              <a:t>DriverMySql</a:t>
            </a:r>
            <a:r>
              <a:rPr lang="es-EC" dirty="0"/>
              <a:t>“</a:t>
            </a:r>
          </a:p>
          <a:p>
            <a:pPr lvl="2" fontAlgn="base"/>
            <a:r>
              <a:rPr lang="es-EC" dirty="0"/>
              <a:t>Tiempo de ejecución</a:t>
            </a:r>
          </a:p>
          <a:p>
            <a:endParaRPr lang="es-EC" dirty="0"/>
          </a:p>
        </p:txBody>
      </p:sp>
    </p:spTree>
    <p:extLst>
      <p:ext uri="{BB962C8B-B14F-4D97-AF65-F5344CB8AC3E}">
        <p14:creationId xmlns:p14="http://schemas.microsoft.com/office/powerpoint/2010/main" val="72344112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A91E0-DA39-4D3A-9C7A-EDB624143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dirty="0"/>
              <a:t>Enlace dinámico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E54820-BC58-4647-AB42-A92EC536E9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s-EC" dirty="0"/>
              <a:t>Solo se podrán usar los métodos que estén definidos en el tipo estático</a:t>
            </a:r>
          </a:p>
          <a:p>
            <a:pPr lvl="1" fontAlgn="base"/>
            <a:r>
              <a:rPr lang="es-EC" dirty="0"/>
              <a:t>Si definimos un método en una subclase que no haya sido definido previamente en la superclase (o interfaz), no podremos hacer una llamada a dicho método en una variable cuyo tipo estático sea distinto.</a:t>
            </a:r>
          </a:p>
          <a:p>
            <a:endParaRPr lang="es-EC" dirty="0"/>
          </a:p>
        </p:txBody>
      </p:sp>
    </p:spTree>
    <p:extLst>
      <p:ext uri="{BB962C8B-B14F-4D97-AF65-F5344CB8AC3E}">
        <p14:creationId xmlns:p14="http://schemas.microsoft.com/office/powerpoint/2010/main" val="162598343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DEC673-6209-4044-AC44-DA45383967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dirty="0"/>
              <a:t>Enlace dinámico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42DFF5-A238-4D67-A2DC-CB6D6281F9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fontAlgn="base"/>
            <a:r>
              <a:rPr lang="es-EC" dirty="0" err="1"/>
              <a:t>DriverSQLServer</a:t>
            </a:r>
            <a:r>
              <a:rPr lang="es-EC" dirty="0"/>
              <a:t>: </a:t>
            </a:r>
            <a:r>
              <a:rPr lang="es-EC" dirty="0" err="1"/>
              <a:t>ejemploMetodoUnico</a:t>
            </a:r>
            <a:r>
              <a:rPr lang="es-EC" dirty="0"/>
              <a:t>()</a:t>
            </a:r>
          </a:p>
          <a:p>
            <a:pPr marL="0" indent="0">
              <a:buNone/>
            </a:pPr>
            <a:r>
              <a:rPr lang="es-EC" dirty="0" err="1"/>
              <a:t>DriverSQLServer</a:t>
            </a:r>
            <a:r>
              <a:rPr lang="es-EC" dirty="0"/>
              <a:t> a = new </a:t>
            </a:r>
            <a:r>
              <a:rPr lang="es-EC" dirty="0" err="1"/>
              <a:t>DriverSQLServer</a:t>
            </a:r>
            <a:r>
              <a:rPr lang="es-EC" dirty="0"/>
              <a:t>();</a:t>
            </a:r>
          </a:p>
          <a:p>
            <a:pPr marL="0" indent="0">
              <a:buNone/>
            </a:pPr>
            <a:r>
              <a:rPr lang="es-EC" dirty="0" err="1"/>
              <a:t>DriverBD</a:t>
            </a:r>
            <a:r>
              <a:rPr lang="es-EC" dirty="0"/>
              <a:t> b;</a:t>
            </a:r>
          </a:p>
          <a:p>
            <a:pPr marL="0" indent="0">
              <a:buNone/>
            </a:pPr>
            <a:r>
              <a:rPr lang="es-EC" dirty="0"/>
              <a:t>b = new </a:t>
            </a:r>
            <a:r>
              <a:rPr lang="es-EC" dirty="0" err="1"/>
              <a:t>DriverSQLServer</a:t>
            </a:r>
            <a:r>
              <a:rPr lang="es-EC" dirty="0"/>
              <a:t>();</a:t>
            </a:r>
          </a:p>
          <a:p>
            <a:pPr marL="0" indent="0">
              <a:buNone/>
            </a:pPr>
            <a:br>
              <a:rPr lang="es-EC" dirty="0"/>
            </a:br>
            <a:r>
              <a:rPr lang="es-EC" dirty="0"/>
              <a:t>// ¿Qué resultado darán cada una de estas invocaciones?</a:t>
            </a:r>
          </a:p>
          <a:p>
            <a:pPr marL="0" indent="0">
              <a:buNone/>
            </a:pPr>
            <a:r>
              <a:rPr lang="es-EC" dirty="0" err="1"/>
              <a:t>a.ejemploMetodoUnico</a:t>
            </a:r>
            <a:r>
              <a:rPr lang="es-EC" dirty="0"/>
              <a:t>();                </a:t>
            </a:r>
          </a:p>
          <a:p>
            <a:pPr marL="0" indent="0">
              <a:buNone/>
            </a:pPr>
            <a:r>
              <a:rPr lang="es-EC" dirty="0" err="1"/>
              <a:t>b.ejemploMetodoUnico</a:t>
            </a:r>
            <a:r>
              <a:rPr lang="es-EC" dirty="0"/>
              <a:t>();                </a:t>
            </a:r>
          </a:p>
          <a:p>
            <a:pPr marL="0" indent="0">
              <a:buNone/>
            </a:pPr>
            <a:br>
              <a:rPr lang="es-EC" dirty="0"/>
            </a:br>
            <a:endParaRPr lang="es-EC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635C406-6CE4-4C5C-9B29-CC3B4BB54BEB}"/>
              </a:ext>
            </a:extLst>
          </p:cNvPr>
          <p:cNvSpPr/>
          <p:nvPr/>
        </p:nvSpPr>
        <p:spPr>
          <a:xfrm>
            <a:off x="4628445" y="4394959"/>
            <a:ext cx="18288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C" dirty="0">
                <a:solidFill>
                  <a:srgbClr val="00B050"/>
                </a:solidFill>
                <a:latin typeface="Arial" panose="020B0604020202020204" pitchFamily="34" charset="0"/>
              </a:rPr>
              <a:t>OK</a:t>
            </a:r>
            <a:endParaRPr lang="es-EC" dirty="0"/>
          </a:p>
          <a:p>
            <a:br>
              <a:rPr lang="es-EC" dirty="0"/>
            </a:br>
            <a:r>
              <a:rPr lang="es-EC" dirty="0">
                <a:solidFill>
                  <a:srgbClr val="FF0000"/>
                </a:solidFill>
                <a:latin typeface="Arial" panose="020B0604020202020204" pitchFamily="34" charset="0"/>
              </a:rPr>
              <a:t>ERROR</a:t>
            </a:r>
            <a:endParaRPr lang="es-EC" dirty="0"/>
          </a:p>
          <a:p>
            <a:br>
              <a:rPr lang="es-EC" dirty="0"/>
            </a:br>
            <a:endParaRPr lang="es-EC" dirty="0"/>
          </a:p>
        </p:txBody>
      </p:sp>
    </p:spTree>
    <p:extLst>
      <p:ext uri="{BB962C8B-B14F-4D97-AF65-F5344CB8AC3E}">
        <p14:creationId xmlns:p14="http://schemas.microsoft.com/office/powerpoint/2010/main" val="390876246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25B4D1-1A32-4ACF-B875-1F7393864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Instance of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B2A3AD-3DC4-4216-9829-EDDBF9B936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US" sz="2400" dirty="0"/>
              <a:t>El keyword </a:t>
            </a:r>
            <a:r>
              <a:rPr lang="en-US" sz="2400" i="1" dirty="0"/>
              <a:t>instance of </a:t>
            </a:r>
            <a:r>
              <a:rPr lang="en-US" sz="2400" dirty="0" err="1"/>
              <a:t>evalúa</a:t>
            </a:r>
            <a:r>
              <a:rPr lang="en-US" sz="2400" dirty="0"/>
              <a:t> </a:t>
            </a:r>
            <a:r>
              <a:rPr lang="en-US" sz="2400" dirty="0" err="1"/>
              <a:t>si</a:t>
            </a:r>
            <a:r>
              <a:rPr lang="en-US" sz="2400" dirty="0"/>
              <a:t> un </a:t>
            </a:r>
            <a:r>
              <a:rPr lang="en-US" sz="2400" dirty="0" err="1"/>
              <a:t>objeto</a:t>
            </a:r>
            <a:r>
              <a:rPr lang="en-US" sz="2400" dirty="0"/>
              <a:t> se </a:t>
            </a:r>
            <a:r>
              <a:rPr lang="en-US" sz="2400" dirty="0" err="1"/>
              <a:t>refiere</a:t>
            </a:r>
            <a:r>
              <a:rPr lang="en-US" sz="2400" dirty="0"/>
              <a:t> al </a:t>
            </a:r>
            <a:r>
              <a:rPr lang="en-US" sz="2400" dirty="0" err="1"/>
              <a:t>tipo</a:t>
            </a:r>
            <a:r>
              <a:rPr lang="en-US" sz="2400" dirty="0"/>
              <a:t> de una </a:t>
            </a:r>
            <a:r>
              <a:rPr lang="en-US" sz="2400" dirty="0" err="1"/>
              <a:t>clase</a:t>
            </a:r>
            <a:r>
              <a:rPr lang="en-US" sz="2400" dirty="0"/>
              <a:t> ( O </a:t>
            </a:r>
            <a:r>
              <a:rPr lang="en-US" sz="2400" dirty="0" err="1"/>
              <a:t>cualquier</a:t>
            </a:r>
            <a:r>
              <a:rPr lang="en-US" sz="2400" dirty="0"/>
              <a:t> </a:t>
            </a:r>
            <a:r>
              <a:rPr lang="en-US" sz="2400" dirty="0" err="1"/>
              <a:t>subclase</a:t>
            </a:r>
            <a:r>
              <a:rPr lang="en-US" sz="2400" dirty="0"/>
              <a:t> del </a:t>
            </a:r>
            <a:r>
              <a:rPr lang="en-US" sz="2400" dirty="0" err="1"/>
              <a:t>tipo</a:t>
            </a:r>
            <a:r>
              <a:rPr lang="en-US" sz="2400" dirty="0"/>
              <a:t> dado)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400" dirty="0" err="1"/>
              <a:t>Ejemplo</a:t>
            </a:r>
            <a:r>
              <a:rPr lang="en-US" sz="2400" dirty="0"/>
              <a:t>:</a:t>
            </a:r>
          </a:p>
          <a:p>
            <a:pPr>
              <a:buFont typeface="Courier New" panose="02070309020205020404" pitchFamily="49" charset="0"/>
              <a:buChar char="o"/>
            </a:pP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18226B-CE38-4A4F-8757-C39A19AD2E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666" y="3329876"/>
            <a:ext cx="5694855" cy="11389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97CE20F-06CB-458C-AD98-C8C63502C0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80619" y="2211422"/>
            <a:ext cx="5381625" cy="4514850"/>
          </a:xfrm>
          <a:prstGeom prst="rect">
            <a:avLst/>
          </a:prstGeom>
        </p:spPr>
      </p:pic>
      <p:sp>
        <p:nvSpPr>
          <p:cNvPr id="6" name="Flowchart: Alternate Process 5">
            <a:extLst>
              <a:ext uri="{FF2B5EF4-FFF2-40B4-BE49-F238E27FC236}">
                <a16:creationId xmlns:a16="http://schemas.microsoft.com/office/drawing/2014/main" id="{7085F725-6ADD-4A6F-8730-670D5D131204}"/>
              </a:ext>
            </a:extLst>
          </p:cNvPr>
          <p:cNvSpPr/>
          <p:nvPr/>
        </p:nvSpPr>
        <p:spPr>
          <a:xfrm>
            <a:off x="6635521" y="4742688"/>
            <a:ext cx="4959071" cy="963168"/>
          </a:xfrm>
          <a:prstGeom prst="flowChartAlternateProcess">
            <a:avLst/>
          </a:prstGeom>
          <a:solidFill>
            <a:srgbClr val="FF0000">
              <a:alpha val="11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5453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DAB56E-E0C6-456A-A0F8-BD2BC4CF440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19289" y="2239786"/>
            <a:ext cx="3381375" cy="1450975"/>
          </a:xfrm>
        </p:spPr>
        <p:txBody>
          <a:bodyPr/>
          <a:lstStyle/>
          <a:p>
            <a:r>
              <a:rPr lang="es-419" dirty="0" err="1"/>
              <a:t>Upcasting</a:t>
            </a:r>
            <a:r>
              <a:rPr lang="es-419" dirty="0"/>
              <a:t> y </a:t>
            </a:r>
            <a:r>
              <a:rPr lang="es-419" dirty="0" err="1"/>
              <a:t>Downcasting</a:t>
            </a:r>
            <a:endParaRPr lang="es-419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D2A6A3-AAFC-4707-8B5E-3E889CC4A1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7872" y="34331"/>
            <a:ext cx="8887648" cy="6789337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2F4C27D4-23D4-49E5-91A3-C49C01E14DD3}"/>
              </a:ext>
            </a:extLst>
          </p:cNvPr>
          <p:cNvSpPr/>
          <p:nvPr/>
        </p:nvSpPr>
        <p:spPr>
          <a:xfrm>
            <a:off x="4471066" y="4905584"/>
            <a:ext cx="7464139" cy="349767"/>
          </a:xfrm>
          <a:prstGeom prst="rect">
            <a:avLst/>
          </a:prstGeom>
          <a:solidFill>
            <a:srgbClr val="FFFF00">
              <a:alpha val="11000"/>
            </a:srgb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sp>
        <p:nvSpPr>
          <p:cNvPr id="6" name="TextBox 4">
            <a:extLst>
              <a:ext uri="{FF2B5EF4-FFF2-40B4-BE49-F238E27FC236}">
                <a16:creationId xmlns:a16="http://schemas.microsoft.com/office/drawing/2014/main" id="{E52B925A-C642-4EE5-9809-C8412365D385}"/>
              </a:ext>
            </a:extLst>
          </p:cNvPr>
          <p:cNvSpPr txBox="1"/>
          <p:nvPr/>
        </p:nvSpPr>
        <p:spPr>
          <a:xfrm>
            <a:off x="8643004" y="5255351"/>
            <a:ext cx="3332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419" dirty="0"/>
              <a:t>Qué es lo esperado en esta línea?</a:t>
            </a:r>
          </a:p>
        </p:txBody>
      </p:sp>
    </p:spTree>
    <p:extLst>
      <p:ext uri="{BB962C8B-B14F-4D97-AF65-F5344CB8AC3E}">
        <p14:creationId xmlns:p14="http://schemas.microsoft.com/office/powerpoint/2010/main" val="93302751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 err="1"/>
              <a:t>Downcasting</a:t>
            </a:r>
            <a:endParaRPr lang="es-419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63111" y="1573957"/>
            <a:ext cx="8596668" cy="3880773"/>
          </a:xfrm>
        </p:spPr>
        <p:txBody>
          <a:bodyPr>
            <a:normAutofit/>
          </a:bodyPr>
          <a:lstStyle/>
          <a:p>
            <a:endParaRPr lang="es-419" sz="2000" dirty="0"/>
          </a:p>
          <a:p>
            <a:r>
              <a:rPr lang="es-419" sz="2000" dirty="0"/>
              <a:t>Transformar un objeto hacia abajo del árbol de herencia</a:t>
            </a:r>
          </a:p>
          <a:p>
            <a:endParaRPr lang="es-419" sz="2000" dirty="0"/>
          </a:p>
          <a:p>
            <a:endParaRPr lang="es-419" sz="2000" dirty="0"/>
          </a:p>
          <a:p>
            <a:endParaRPr lang="es-419" sz="2000" dirty="0"/>
          </a:p>
          <a:p>
            <a:endParaRPr lang="es-419" sz="2000" dirty="0"/>
          </a:p>
          <a:p>
            <a:endParaRPr lang="es-419" sz="2000" dirty="0"/>
          </a:p>
          <a:p>
            <a:endParaRPr lang="es-419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71BDA32-D0EB-49FD-B2D6-F63BDA05AE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9566"/>
          <a:stretch/>
        </p:blipFill>
        <p:spPr>
          <a:xfrm>
            <a:off x="1865828" y="2389829"/>
            <a:ext cx="8887648" cy="410304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t="12182" b="15193"/>
          <a:stretch/>
        </p:blipFill>
        <p:spPr>
          <a:xfrm>
            <a:off x="2724966" y="4178866"/>
            <a:ext cx="7923665" cy="127586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CAA890F-F4EF-4835-953C-4D2045042A91}"/>
              </a:ext>
            </a:extLst>
          </p:cNvPr>
          <p:cNvSpPr txBox="1"/>
          <p:nvPr/>
        </p:nvSpPr>
        <p:spPr>
          <a:xfrm>
            <a:off x="3217334" y="5676074"/>
            <a:ext cx="5802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419" dirty="0"/>
              <a:t>--Corrección</a:t>
            </a:r>
            <a:r>
              <a:rPr lang="en-US" dirty="0"/>
              <a:t> del </a:t>
            </a:r>
            <a:r>
              <a:rPr lang="en-US" dirty="0" err="1"/>
              <a:t>ejemplo</a:t>
            </a:r>
            <a:r>
              <a:rPr lang="en-US" dirty="0"/>
              <a:t> anterior--</a:t>
            </a:r>
          </a:p>
        </p:txBody>
      </p:sp>
    </p:spTree>
    <p:extLst>
      <p:ext uri="{BB962C8B-B14F-4D97-AF65-F5344CB8AC3E}">
        <p14:creationId xmlns:p14="http://schemas.microsoft.com/office/powerpoint/2010/main" val="44508989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50F25E-128E-45E0-B39A-971E4B7CEB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Downcasting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B9043F-7FD2-4B2E-B3BB-6C2777ACBA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419" dirty="0"/>
              <a:t>El compilador solo revisa que los dos objetos se encuentren en el mismo árbol de herencia. Ejemplo: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09B52D-9B9E-46A2-9F9B-5567C282E6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34270" y="3230628"/>
            <a:ext cx="8523459" cy="2338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84231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96C835-5AD5-4C62-B541-C47FA861E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ClassCastException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EB372A-DA46-4393-BB6D-E4228705C4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419" dirty="0"/>
              <a:t>Es un tipo de excepción que puede ocurrir cuando un objeto no puede ser convertido a otro tipo. </a:t>
            </a:r>
          </a:p>
          <a:p>
            <a:r>
              <a:rPr lang="es-419" dirty="0"/>
              <a:t>Puede ocurrir mayormente en un proceso de </a:t>
            </a:r>
            <a:r>
              <a:rPr lang="es-419" dirty="0" err="1"/>
              <a:t>downcasting</a:t>
            </a:r>
            <a:r>
              <a:rPr lang="es-419" dirty="0"/>
              <a:t>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5FB840-BD96-4C06-8F9D-D40F07F1EF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7498" y="3616398"/>
            <a:ext cx="7882369" cy="21239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35E69A4-0887-4B8E-83BE-385F5D7D4F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5097" y="6003081"/>
            <a:ext cx="8961806" cy="617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99696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 err="1"/>
              <a:t>Upcasting</a:t>
            </a:r>
            <a:endParaRPr lang="es-419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71694" y="1874520"/>
            <a:ext cx="8596668" cy="3880773"/>
          </a:xfrm>
        </p:spPr>
        <p:txBody>
          <a:bodyPr>
            <a:normAutofit/>
          </a:bodyPr>
          <a:lstStyle/>
          <a:p>
            <a:r>
              <a:rPr lang="es-419" sz="2400" dirty="0"/>
              <a:t>De un tipo más específico a un tipo más genérico</a:t>
            </a:r>
          </a:p>
          <a:p>
            <a:r>
              <a:rPr lang="es-419" sz="2400" dirty="0"/>
              <a:t>A diferencia del </a:t>
            </a:r>
            <a:r>
              <a:rPr lang="es-419" sz="2400" dirty="0" err="1"/>
              <a:t>downcasting</a:t>
            </a:r>
            <a:r>
              <a:rPr lang="es-419" sz="2400" dirty="0"/>
              <a:t>, trabaja implícitamente</a:t>
            </a:r>
          </a:p>
          <a:p>
            <a:endParaRPr lang="es-419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83098" y="2828218"/>
            <a:ext cx="9825804" cy="3321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87565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4DDB8C-5C53-48F5-8088-27D336ADFF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Analizar</a:t>
            </a:r>
            <a:r>
              <a:rPr lang="en-US" dirty="0"/>
              <a:t>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631CDF-2530-49CF-BF99-8024539979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605FDE-E3B3-4BC8-B348-D34AFE6D68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1720324"/>
            <a:ext cx="8937979" cy="195518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B66AD83-54B6-47B9-9C5E-65E379213C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198" y="3383844"/>
            <a:ext cx="10003633" cy="2967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8663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/>
              <a:t>Herencia en Java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26359"/>
            <a:ext cx="9852660" cy="3880773"/>
          </a:xfrm>
        </p:spPr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s-419" sz="2400" dirty="0"/>
              <a:t>Todas las clases heredan de la clase </a:t>
            </a:r>
            <a:r>
              <a:rPr lang="es-419" sz="2400" i="1" dirty="0" err="1">
                <a:solidFill>
                  <a:schemeClr val="accent2">
                    <a:lumMod val="50000"/>
                  </a:schemeClr>
                </a:solidFill>
              </a:rPr>
              <a:t>Object</a:t>
            </a:r>
            <a:r>
              <a:rPr lang="es-419" sz="2400" i="1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s-419" sz="2400" dirty="0">
                <a:solidFill>
                  <a:schemeClr val="tx1"/>
                </a:solidFill>
              </a:rPr>
              <a:t>automáticamente.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s-419" sz="2400" dirty="0">
                <a:solidFill>
                  <a:schemeClr val="tx1"/>
                </a:solidFill>
              </a:rPr>
              <a:t>Decimos que una clase hereda de otra con la palabra reservada “</a:t>
            </a:r>
            <a:r>
              <a:rPr lang="es-419" sz="2400" dirty="0" err="1">
                <a:solidFill>
                  <a:schemeClr val="tx1"/>
                </a:solidFill>
              </a:rPr>
              <a:t>extends</a:t>
            </a:r>
            <a:r>
              <a:rPr lang="es-419" sz="2400" dirty="0">
                <a:solidFill>
                  <a:schemeClr val="tx1"/>
                </a:solidFill>
              </a:rPr>
              <a:t>”</a:t>
            </a:r>
          </a:p>
          <a:p>
            <a:endParaRPr lang="es-419" sz="2400" i="1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es-419" sz="2400" i="1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3488" y="4811991"/>
            <a:ext cx="7061550" cy="140949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7788" y="3105050"/>
            <a:ext cx="4612054" cy="1492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89451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0E37D-27DE-4901-B718-1436769EA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Analizar</a:t>
            </a:r>
            <a:r>
              <a:rPr lang="en-US" dirty="0"/>
              <a:t>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6B9215-3D7A-496F-8418-2E46D84EEA33}"/>
              </a:ext>
            </a:extLst>
          </p:cNvPr>
          <p:cNvSpPr txBox="1"/>
          <p:nvPr/>
        </p:nvSpPr>
        <p:spPr>
          <a:xfrm>
            <a:off x="1738489" y="1660783"/>
            <a:ext cx="8715022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200" b="1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Redwood </a:t>
            </a:r>
            <a:r>
              <a:rPr lang="en-US" sz="2200" b="1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extends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Tree { </a:t>
            </a:r>
          </a:p>
          <a:p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2200" b="1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static void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main(String[] </a:t>
            </a:r>
            <a:r>
              <a:rPr lang="en-US" sz="2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) { </a:t>
            </a:r>
          </a:p>
          <a:p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   new Redwood().go(); </a:t>
            </a:r>
          </a:p>
          <a:p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 } </a:t>
            </a:r>
          </a:p>
          <a:p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2200" b="1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go() {  </a:t>
            </a:r>
          </a:p>
          <a:p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   go2(new Tree(), new Redwood());  </a:t>
            </a:r>
          </a:p>
          <a:p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   go2((Redwood) new Tree(), new Redwood()); </a:t>
            </a:r>
          </a:p>
          <a:p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  } </a:t>
            </a:r>
          </a:p>
          <a:p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2200" b="1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go2(Tree t1, Redwood r1) { </a:t>
            </a:r>
          </a:p>
          <a:p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     Redwood r2 = (Redwood)t1; </a:t>
            </a:r>
          </a:p>
          <a:p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     Tree t2 = (Tree)r1; </a:t>
            </a:r>
          </a:p>
          <a:p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  } </a:t>
            </a:r>
          </a:p>
          <a:p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} </a:t>
            </a:r>
          </a:p>
          <a:p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200" b="1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class</a:t>
            </a:r>
            <a:r>
              <a:rPr lang="en-US" sz="2200" dirty="0">
                <a:latin typeface="Courier New" panose="02070309020205020404" pitchFamily="49" charset="0"/>
                <a:cs typeface="Courier New" panose="02070309020205020404" pitchFamily="49" charset="0"/>
              </a:rPr>
              <a:t> Tree { }</a:t>
            </a:r>
          </a:p>
        </p:txBody>
      </p:sp>
    </p:spTree>
    <p:extLst>
      <p:ext uri="{BB962C8B-B14F-4D97-AF65-F5344CB8AC3E}">
        <p14:creationId xmlns:p14="http://schemas.microsoft.com/office/powerpoint/2010/main" val="101155468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F229A68-19D9-42AA-8C48-244A56C9C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/>
              <a:t>Método </a:t>
            </a:r>
            <a:r>
              <a:rPr lang="es-419" dirty="0" err="1"/>
              <a:t>equals</a:t>
            </a:r>
            <a:endParaRPr lang="es-419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C7B8A52-D7AD-4A0E-8E3D-53CC028829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419" dirty="0"/>
              <a:t>Ejemplo de sobreescritura y </a:t>
            </a:r>
            <a:r>
              <a:rPr lang="es-419" dirty="0" err="1"/>
              <a:t>downcasting</a:t>
            </a:r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323485030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C519BF-1DA4-4E04-99E2-AC488AB57E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 err="1"/>
              <a:t>equals</a:t>
            </a:r>
            <a:r>
              <a:rPr lang="es-419" dirty="0"/>
              <a:t> - Ejemplo de Sobreescritura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69BC0D-A09A-4010-8023-F07395258F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Courier New" panose="02070309020205020404" pitchFamily="49" charset="0"/>
              <a:buChar char="o"/>
            </a:pPr>
            <a:r>
              <a:rPr lang="es-419" dirty="0"/>
              <a:t> El método </a:t>
            </a:r>
            <a:r>
              <a:rPr lang="es-419" dirty="0" err="1"/>
              <a:t>equals</a:t>
            </a:r>
            <a:r>
              <a:rPr lang="es-419" dirty="0"/>
              <a:t> se encuentra definido en la clase </a:t>
            </a:r>
            <a:r>
              <a:rPr lang="es-419" dirty="0" err="1"/>
              <a:t>Object</a:t>
            </a:r>
            <a:r>
              <a:rPr lang="es-419" dirty="0"/>
              <a:t> </a:t>
            </a:r>
          </a:p>
          <a:p>
            <a:pPr>
              <a:buFont typeface="Courier New" panose="02070309020205020404" pitchFamily="49" charset="0"/>
              <a:buChar char="o"/>
            </a:pPr>
            <a:endParaRPr lang="es-419" dirty="0"/>
          </a:p>
          <a:p>
            <a:pPr>
              <a:buFont typeface="Courier New" panose="02070309020205020404" pitchFamily="49" charset="0"/>
              <a:buChar char="o"/>
            </a:pPr>
            <a:r>
              <a:rPr lang="es-419" dirty="0"/>
              <a:t>La implementación básica del </a:t>
            </a:r>
            <a:r>
              <a:rPr lang="es-419" dirty="0" err="1"/>
              <a:t>equals</a:t>
            </a:r>
            <a:r>
              <a:rPr lang="es-419" dirty="0"/>
              <a:t> verifica únicamente si dos objetos son iguales en su referencia</a:t>
            </a:r>
          </a:p>
          <a:p>
            <a:pPr>
              <a:buFont typeface="Courier New" panose="02070309020205020404" pitchFamily="49" charset="0"/>
              <a:buChar char="o"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C74266-A275-4618-BCCD-9447499CD9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6286"/>
          <a:stretch/>
        </p:blipFill>
        <p:spPr>
          <a:xfrm>
            <a:off x="2633662" y="2375535"/>
            <a:ext cx="6581775" cy="4248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FDB3BF5-D225-41E8-BDD7-C58D1B4A2B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3112" y="3649769"/>
            <a:ext cx="8105775" cy="221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36130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1F1BF8-4EFA-4105-ADA2-A4E836AC8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 err="1"/>
              <a:t>equals</a:t>
            </a:r>
            <a:r>
              <a:rPr lang="es-419" dirty="0"/>
              <a:t> - Ejemplo de Sobreescritura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FF215F-29B2-4C30-85EB-B093A44048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320" y="1845734"/>
            <a:ext cx="5905500" cy="13239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6974CDA-BAAF-414C-83CA-10A544F5AA4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099"/>
          <a:stretch/>
        </p:blipFill>
        <p:spPr>
          <a:xfrm>
            <a:off x="5822765" y="2925708"/>
            <a:ext cx="5442643" cy="32922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64BCBE7-12C4-4045-83B1-B0E3EE057F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7037" y="4184483"/>
            <a:ext cx="3152775" cy="89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64818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1F1BF8-4EFA-4105-ADA2-A4E836AC8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/>
              <a:t>Sobrescribiendo el método </a:t>
            </a:r>
            <a:r>
              <a:rPr lang="es-419" dirty="0" err="1"/>
              <a:t>equals</a:t>
            </a:r>
            <a:r>
              <a:rPr lang="es-419" dirty="0"/>
              <a:t> para la clase Punto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101D0CF-8314-4455-BC45-5C60CACD27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buFont typeface="Courier New" panose="02070309020205020404" pitchFamily="49" charset="0"/>
              <a:buChar char="o"/>
            </a:pPr>
            <a:r>
              <a:rPr lang="es-419" dirty="0"/>
              <a:t> </a:t>
            </a:r>
            <a:r>
              <a:rPr lang="es-419" sz="2400" dirty="0"/>
              <a:t>Las subclases de </a:t>
            </a:r>
            <a:r>
              <a:rPr lang="es-419" sz="2400" dirty="0" err="1"/>
              <a:t>Object</a:t>
            </a:r>
            <a:r>
              <a:rPr lang="es-419" sz="2400" dirty="0"/>
              <a:t> pueden sobrescribir el comportamiento del método </a:t>
            </a:r>
            <a:r>
              <a:rPr lang="es-419" sz="2400" dirty="0" err="1"/>
              <a:t>equals</a:t>
            </a:r>
            <a:r>
              <a:rPr lang="es-419" sz="2400" dirty="0"/>
              <a:t>.</a:t>
            </a:r>
          </a:p>
          <a:p>
            <a:pPr algn="just">
              <a:buFont typeface="Courier New" panose="02070309020205020404" pitchFamily="49" charset="0"/>
              <a:buChar char="o"/>
            </a:pPr>
            <a:r>
              <a:rPr lang="es-419" sz="2400" dirty="0"/>
              <a:t>Para la clase punto, se verificará las coordenadas X y </a:t>
            </a:r>
            <a:r>
              <a:rPr lang="es-419" sz="2400" dirty="0" err="1"/>
              <a:t>Y</a:t>
            </a:r>
            <a:r>
              <a:rPr lang="es-419" sz="2400" dirty="0"/>
              <a:t>. El método </a:t>
            </a:r>
            <a:r>
              <a:rPr lang="es-419" sz="2400" dirty="0" err="1"/>
              <a:t>equals</a:t>
            </a:r>
            <a:r>
              <a:rPr lang="es-419" sz="2400" dirty="0"/>
              <a:t> retornara true si las coordenadas son iguales. </a:t>
            </a:r>
          </a:p>
          <a:p>
            <a:pPr>
              <a:buFont typeface="Courier New" panose="02070309020205020404" pitchFamily="49" charset="0"/>
              <a:buChar char="o"/>
            </a:pPr>
            <a:endParaRPr lang="en-US" dirty="0"/>
          </a:p>
          <a:p>
            <a:pPr>
              <a:buFont typeface="Courier New" panose="02070309020205020404" pitchFamily="49" charset="0"/>
              <a:buChar char="o"/>
            </a:pPr>
            <a:endParaRPr lang="en-US" dirty="0"/>
          </a:p>
        </p:txBody>
      </p:sp>
      <p:pic>
        <p:nvPicPr>
          <p:cNvPr id="3" name="Picture 2" descr="Primer Intento de Sobrescritura">
            <a:extLst>
              <a:ext uri="{FF2B5EF4-FFF2-40B4-BE49-F238E27FC236}">
                <a16:creationId xmlns:a16="http://schemas.microsoft.com/office/drawing/2014/main" id="{15D3961C-C91A-4DF6-89AD-4720BD33E5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9687" y="3699901"/>
            <a:ext cx="9035033" cy="259115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9AAE8F5-DA5F-416C-911C-1A77597E15CE}"/>
              </a:ext>
            </a:extLst>
          </p:cNvPr>
          <p:cNvSpPr txBox="1"/>
          <p:nvPr/>
        </p:nvSpPr>
        <p:spPr>
          <a:xfrm>
            <a:off x="6569613" y="5829599"/>
            <a:ext cx="4525107" cy="4616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419" sz="2400" dirty="0">
                <a:solidFill>
                  <a:schemeClr val="tx1"/>
                </a:solidFill>
              </a:rPr>
              <a:t>Primer Intento de Sobreescritura</a:t>
            </a:r>
          </a:p>
        </p:txBody>
      </p:sp>
      <p:sp>
        <p:nvSpPr>
          <p:cNvPr id="10" name="Callout: Line 9">
            <a:extLst>
              <a:ext uri="{FF2B5EF4-FFF2-40B4-BE49-F238E27FC236}">
                <a16:creationId xmlns:a16="http://schemas.microsoft.com/office/drawing/2014/main" id="{6ED7F8B6-A4F0-4A5D-A8F3-C1068C0B8BE4}"/>
              </a:ext>
            </a:extLst>
          </p:cNvPr>
          <p:cNvSpPr/>
          <p:nvPr/>
        </p:nvSpPr>
        <p:spPr>
          <a:xfrm>
            <a:off x="915161" y="4491879"/>
            <a:ext cx="1597152" cy="1007194"/>
          </a:xfrm>
          <a:prstGeom prst="borderCallout1">
            <a:avLst>
              <a:gd name="adj1" fmla="val -3039"/>
              <a:gd name="adj2" fmla="val 47392"/>
              <a:gd name="adj3" fmla="val -41232"/>
              <a:gd name="adj4" fmla="val 71591"/>
            </a:avLst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La </a:t>
            </a:r>
            <a:r>
              <a:rPr lang="en-US" dirty="0" err="1"/>
              <a:t>firma</a:t>
            </a:r>
            <a:r>
              <a:rPr lang="en-US" dirty="0"/>
              <a:t> es </a:t>
            </a:r>
            <a:r>
              <a:rPr lang="en-US" dirty="0" err="1"/>
              <a:t>incorrecta</a:t>
            </a:r>
            <a:r>
              <a:rPr lang="en-US" dirty="0"/>
              <a:t>, equals </a:t>
            </a:r>
            <a:r>
              <a:rPr lang="en-US" dirty="0" err="1"/>
              <a:t>recibe</a:t>
            </a:r>
            <a:r>
              <a:rPr lang="en-US" dirty="0"/>
              <a:t> Object</a:t>
            </a:r>
          </a:p>
        </p:txBody>
      </p:sp>
    </p:spTree>
    <p:extLst>
      <p:ext uri="{BB962C8B-B14F-4D97-AF65-F5344CB8AC3E}">
        <p14:creationId xmlns:p14="http://schemas.microsoft.com/office/powerpoint/2010/main" val="3142450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1F1BF8-4EFA-4105-ADA2-A4E836AC8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/>
              <a:t>Sobrescribiendo el método </a:t>
            </a:r>
            <a:r>
              <a:rPr lang="es-419" dirty="0" err="1"/>
              <a:t>equals</a:t>
            </a:r>
            <a:r>
              <a:rPr lang="es-419" dirty="0"/>
              <a:t> para la clase Punto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101D0CF-8314-4455-BC45-5C60CACD27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Courier New" panose="02070309020205020404" pitchFamily="49" charset="0"/>
              <a:buChar char="o"/>
            </a:pPr>
            <a:endParaRPr lang="en-US" dirty="0"/>
          </a:p>
          <a:p>
            <a:pPr>
              <a:buFont typeface="Courier New" panose="02070309020205020404" pitchFamily="49" charset="0"/>
              <a:buChar char="o"/>
            </a:pP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AAE8F5-DA5F-416C-911C-1A77597E15CE}"/>
              </a:ext>
            </a:extLst>
          </p:cNvPr>
          <p:cNvSpPr txBox="1"/>
          <p:nvPr/>
        </p:nvSpPr>
        <p:spPr>
          <a:xfrm>
            <a:off x="6996333" y="3857414"/>
            <a:ext cx="4525107" cy="4616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419" sz="2400" dirty="0">
                <a:solidFill>
                  <a:schemeClr val="tx1"/>
                </a:solidFill>
              </a:rPr>
              <a:t>Segundo Intento de Sobreescritura</a:t>
            </a:r>
          </a:p>
        </p:txBody>
      </p:sp>
      <p:sp>
        <p:nvSpPr>
          <p:cNvPr id="10" name="Callout: Line 9">
            <a:extLst>
              <a:ext uri="{FF2B5EF4-FFF2-40B4-BE49-F238E27FC236}">
                <a16:creationId xmlns:a16="http://schemas.microsoft.com/office/drawing/2014/main" id="{6ED7F8B6-A4F0-4A5D-A8F3-C1068C0B8BE4}"/>
              </a:ext>
            </a:extLst>
          </p:cNvPr>
          <p:cNvSpPr/>
          <p:nvPr/>
        </p:nvSpPr>
        <p:spPr>
          <a:xfrm>
            <a:off x="3707129" y="4303514"/>
            <a:ext cx="1597152" cy="1007194"/>
          </a:xfrm>
          <a:prstGeom prst="borderCallout1">
            <a:avLst>
              <a:gd name="adj1" fmla="val -3039"/>
              <a:gd name="adj2" fmla="val 47392"/>
              <a:gd name="adj3" fmla="val -41232"/>
              <a:gd name="adj4" fmla="val 71591"/>
            </a:avLst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El </a:t>
            </a:r>
            <a:r>
              <a:rPr lang="en-US" dirty="0" err="1"/>
              <a:t>objeto</a:t>
            </a:r>
            <a:r>
              <a:rPr lang="en-US" dirty="0"/>
              <a:t> o de </a:t>
            </a:r>
            <a:r>
              <a:rPr lang="en-US" dirty="0" err="1"/>
              <a:t>tipo</a:t>
            </a:r>
            <a:r>
              <a:rPr lang="en-US" dirty="0"/>
              <a:t> Object no </a:t>
            </a:r>
            <a:r>
              <a:rPr lang="en-US" dirty="0" err="1"/>
              <a:t>posee</a:t>
            </a:r>
            <a:r>
              <a:rPr lang="en-US" dirty="0"/>
              <a:t> los </a:t>
            </a:r>
            <a:r>
              <a:rPr lang="en-US" dirty="0" err="1"/>
              <a:t>atributos</a:t>
            </a:r>
            <a:r>
              <a:rPr lang="en-US" dirty="0"/>
              <a:t> x, 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4B4AE4-646F-426A-B408-C44030914F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9399" y="2443607"/>
            <a:ext cx="10058400" cy="139405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550B42A-D747-4BE9-91D5-9D4DACAA0D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4692327"/>
            <a:ext cx="5588714" cy="1461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425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1F1BF8-4EFA-4105-ADA2-A4E836AC8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/>
              <a:t>Sobrescribiendo el método </a:t>
            </a:r>
            <a:r>
              <a:rPr lang="es-419" dirty="0" err="1"/>
              <a:t>equals</a:t>
            </a:r>
            <a:r>
              <a:rPr lang="es-419" dirty="0"/>
              <a:t> para la clase Punto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101D0CF-8314-4455-BC45-5C60CACD27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Courier New" panose="02070309020205020404" pitchFamily="49" charset="0"/>
              <a:buChar char="o"/>
            </a:pPr>
            <a:endParaRPr lang="en-US" dirty="0"/>
          </a:p>
          <a:p>
            <a:pPr>
              <a:buFont typeface="Courier New" panose="02070309020205020404" pitchFamily="49" charset="0"/>
              <a:buChar char="o"/>
            </a:pP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42E1680-EF42-45CE-9430-9161FC169809}"/>
              </a:ext>
            </a:extLst>
          </p:cNvPr>
          <p:cNvSpPr txBox="1">
            <a:spLocks/>
          </p:cNvSpPr>
          <p:nvPr/>
        </p:nvSpPr>
        <p:spPr>
          <a:xfrm>
            <a:off x="1249680" y="19981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Font typeface="Courier New" panose="02070309020205020404" pitchFamily="49" charset="0"/>
              <a:buChar char="o"/>
            </a:pPr>
            <a:r>
              <a:rPr lang="es-419" dirty="0"/>
              <a:t> </a:t>
            </a:r>
            <a:r>
              <a:rPr lang="es-419" sz="2400" dirty="0"/>
              <a:t>Dado que el método </a:t>
            </a:r>
            <a:r>
              <a:rPr lang="es-419" sz="2400" dirty="0" err="1"/>
              <a:t>equals</a:t>
            </a:r>
            <a:r>
              <a:rPr lang="es-419" sz="2400" dirty="0"/>
              <a:t> recibe un objeto tipo </a:t>
            </a:r>
            <a:r>
              <a:rPr lang="es-419" sz="2400" dirty="0" err="1"/>
              <a:t>Object</a:t>
            </a:r>
            <a:r>
              <a:rPr lang="es-419" sz="2400" dirty="0"/>
              <a:t> se debe realizar un proceso de casting</a:t>
            </a:r>
          </a:p>
          <a:p>
            <a:pPr algn="just">
              <a:buFont typeface="Courier New" panose="02070309020205020404" pitchFamily="49" charset="0"/>
              <a:buChar char="o"/>
            </a:pPr>
            <a:endParaRPr lang="es-419" sz="2400" dirty="0"/>
          </a:p>
          <a:p>
            <a:pPr>
              <a:buFont typeface="Courier New" panose="02070309020205020404" pitchFamily="49" charset="0"/>
              <a:buChar char="o"/>
            </a:pPr>
            <a:endParaRPr lang="en-US" dirty="0"/>
          </a:p>
          <a:p>
            <a:pPr>
              <a:buFont typeface="Courier New" panose="02070309020205020404" pitchFamily="49" charset="0"/>
              <a:buChar char="o"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510793-CBEE-4C09-87A0-92B16208AB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0342" y="2952750"/>
            <a:ext cx="6772275" cy="4762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DD8B8F8-7FF6-44C8-85C0-0EE884E97A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0342" y="3530135"/>
            <a:ext cx="5095875" cy="47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71562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1F1BF8-4EFA-4105-ADA2-A4E836AC8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/>
              <a:t>Sobrescribiendo el método </a:t>
            </a:r>
            <a:r>
              <a:rPr lang="es-419" dirty="0" err="1"/>
              <a:t>equals</a:t>
            </a:r>
            <a:r>
              <a:rPr lang="es-419" dirty="0"/>
              <a:t> para la clase Punto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101D0CF-8314-4455-BC45-5C60CACD27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Courier New" panose="02070309020205020404" pitchFamily="49" charset="0"/>
              <a:buChar char="o"/>
            </a:pPr>
            <a:endParaRPr lang="en-US" dirty="0"/>
          </a:p>
          <a:p>
            <a:pPr>
              <a:buFont typeface="Courier New" panose="02070309020205020404" pitchFamily="49" charset="0"/>
              <a:buChar char="o"/>
            </a:pP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AAE8F5-DA5F-416C-911C-1A77597E15CE}"/>
              </a:ext>
            </a:extLst>
          </p:cNvPr>
          <p:cNvSpPr txBox="1"/>
          <p:nvPr/>
        </p:nvSpPr>
        <p:spPr>
          <a:xfrm>
            <a:off x="6752493" y="3909659"/>
            <a:ext cx="4525107" cy="4616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419" sz="2400" dirty="0">
                <a:solidFill>
                  <a:schemeClr val="tx1"/>
                </a:solidFill>
              </a:rPr>
              <a:t>Tercer Intento de Sobreescritura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2BA0CF-AA3A-45CC-9FE6-288ADD5362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4930" y="1789605"/>
            <a:ext cx="9810750" cy="206780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8CA2996-3EF2-4F35-B65B-1FB262E83279}"/>
              </a:ext>
            </a:extLst>
          </p:cNvPr>
          <p:cNvSpPr txBox="1"/>
          <p:nvPr/>
        </p:nvSpPr>
        <p:spPr>
          <a:xfrm>
            <a:off x="1344930" y="4362293"/>
            <a:ext cx="62881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419" sz="2800" dirty="0"/>
              <a:t>Cual es el error con esta implementación?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2214D62-CDC8-4F87-9458-E35980E5CE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0848" y="4973694"/>
            <a:ext cx="8694801" cy="179079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03FD892-2CF2-4FDF-88AA-7BEE412021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571" y="5023365"/>
            <a:ext cx="8547354" cy="1741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817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1F1BF8-4EFA-4105-ADA2-A4E836AC8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/>
              <a:t>Sobrescribiendo el método </a:t>
            </a:r>
            <a:r>
              <a:rPr lang="es-419" dirty="0" err="1"/>
              <a:t>equals</a:t>
            </a:r>
            <a:r>
              <a:rPr lang="es-419" dirty="0"/>
              <a:t> para la clase Punto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101D0CF-8314-4455-BC45-5C60CACD27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Courier New" panose="02070309020205020404" pitchFamily="49" charset="0"/>
              <a:buChar char="o"/>
            </a:pPr>
            <a:endParaRPr lang="en-US" dirty="0"/>
          </a:p>
          <a:p>
            <a:pPr>
              <a:buFont typeface="Courier New" panose="02070309020205020404" pitchFamily="49" charset="0"/>
              <a:buChar char="o"/>
            </a:pP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AAE8F5-DA5F-416C-911C-1A77597E15CE}"/>
              </a:ext>
            </a:extLst>
          </p:cNvPr>
          <p:cNvSpPr txBox="1"/>
          <p:nvPr/>
        </p:nvSpPr>
        <p:spPr>
          <a:xfrm>
            <a:off x="6630573" y="4678211"/>
            <a:ext cx="4525107" cy="4616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419" sz="2400" dirty="0">
                <a:solidFill>
                  <a:schemeClr val="tx1"/>
                </a:solidFill>
              </a:rPr>
              <a:t>Cuarto Intento de Sobreescritura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CA2996-3EF2-4F35-B65B-1FB262E83279}"/>
              </a:ext>
            </a:extLst>
          </p:cNvPr>
          <p:cNvSpPr txBox="1"/>
          <p:nvPr/>
        </p:nvSpPr>
        <p:spPr>
          <a:xfrm>
            <a:off x="1158525" y="5242875"/>
            <a:ext cx="801405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419" sz="2800" dirty="0"/>
              <a:t>Cuál es el problema con esta implementación?</a:t>
            </a:r>
          </a:p>
          <a:p>
            <a:r>
              <a:rPr lang="es-419" sz="2800" dirty="0"/>
              <a:t>Qué pasaría con un objeto que sea subclase de Point?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2B1ACBE-0128-4690-A83C-70B14E20CA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0274" y="1905284"/>
            <a:ext cx="9039415" cy="275183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5427821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E427F-9C05-43E0-B320-B90DD61D9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/>
              <a:t>Sobrescribiendo el método </a:t>
            </a:r>
            <a:r>
              <a:rPr lang="es-419" dirty="0" err="1"/>
              <a:t>equals</a:t>
            </a:r>
            <a:r>
              <a:rPr lang="es-419" dirty="0"/>
              <a:t> para la clase Punto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519D6A-834E-4CD1-9E31-20C3207062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0EB3DD-51C9-4E53-9981-3B1BFD00E3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484" y="1938528"/>
            <a:ext cx="10535032" cy="372874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335BD55-AC3A-4466-A4C1-773D3EE8C75D}"/>
              </a:ext>
            </a:extLst>
          </p:cNvPr>
          <p:cNvSpPr txBox="1"/>
          <p:nvPr/>
        </p:nvSpPr>
        <p:spPr>
          <a:xfrm>
            <a:off x="8667940" y="4256439"/>
            <a:ext cx="24877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Es p1 </a:t>
            </a:r>
            <a:r>
              <a:rPr lang="en-US" sz="2400" dirty="0" err="1"/>
              <a:t>igual</a:t>
            </a:r>
            <a:r>
              <a:rPr lang="en-US" sz="2400" dirty="0"/>
              <a:t> a p2?</a:t>
            </a:r>
          </a:p>
          <a:p>
            <a:r>
              <a:rPr lang="en-US" sz="2400" dirty="0"/>
              <a:t>Es p2 </a:t>
            </a:r>
            <a:r>
              <a:rPr lang="en-US" sz="2400" dirty="0" err="1"/>
              <a:t>igual</a:t>
            </a:r>
            <a:r>
              <a:rPr lang="en-US" sz="2400" dirty="0"/>
              <a:t> a p3?</a:t>
            </a:r>
          </a:p>
        </p:txBody>
      </p:sp>
    </p:spTree>
    <p:extLst>
      <p:ext uri="{BB962C8B-B14F-4D97-AF65-F5344CB8AC3E}">
        <p14:creationId xmlns:p14="http://schemas.microsoft.com/office/powerpoint/2010/main" val="37357958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/>
              <a:t>IS-A vs HAS-A </a:t>
            </a:r>
            <a:br>
              <a:rPr lang="es-419" dirty="0"/>
            </a:br>
            <a:r>
              <a:rPr lang="es-419" dirty="0"/>
              <a:t>ES UN?  Vs TIENE UN?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960815"/>
            <a:ext cx="8596668" cy="3880773"/>
          </a:xfrm>
        </p:spPr>
        <p:txBody>
          <a:bodyPr>
            <a:normAutofit/>
          </a:bodyPr>
          <a:lstStyle/>
          <a:p>
            <a:r>
              <a:rPr lang="es-419" sz="2000" dirty="0"/>
              <a:t>En Orientado a Objeto, IS-A esta relacionado a la herencia</a:t>
            </a:r>
          </a:p>
          <a:p>
            <a:pPr lvl="1"/>
            <a:r>
              <a:rPr lang="es-419" sz="2000" dirty="0"/>
              <a:t>Ejemplo:</a:t>
            </a:r>
          </a:p>
          <a:p>
            <a:pPr lvl="1"/>
            <a:r>
              <a:rPr lang="es-419" sz="2000" dirty="0"/>
              <a:t>El BROCOLI ES-UN VEGETAL</a:t>
            </a:r>
          </a:p>
          <a:p>
            <a:pPr lvl="1"/>
            <a:r>
              <a:rPr lang="es-419" sz="2000" dirty="0"/>
              <a:t>EL ESTUDIANTE ES-UN PERSONA</a:t>
            </a:r>
          </a:p>
          <a:p>
            <a:pPr lvl="1"/>
            <a:r>
              <a:rPr lang="es-419" sz="2000" dirty="0"/>
              <a:t>EL PROFESOR ES-UN PERSONA</a:t>
            </a:r>
          </a:p>
          <a:p>
            <a:pPr lvl="1"/>
            <a:endParaRPr lang="es-419" sz="2000" dirty="0"/>
          </a:p>
          <a:p>
            <a:pPr lvl="1"/>
            <a:r>
              <a:rPr lang="es-419" sz="2000" dirty="0"/>
              <a:t>EL CARRO ES-UN VEHICULO</a:t>
            </a:r>
          </a:p>
          <a:p>
            <a:pPr lvl="1"/>
            <a:r>
              <a:rPr lang="es-419" sz="2000" dirty="0"/>
              <a:t>GOLFCAR ES-UN CARRO</a:t>
            </a:r>
          </a:p>
          <a:p>
            <a:pPr lvl="1"/>
            <a:r>
              <a:rPr lang="es-419" sz="2000" dirty="0"/>
              <a:t>GOLFCAR</a:t>
            </a:r>
            <a:r>
              <a:rPr lang="es-419" sz="2000" dirty="0">
                <a:solidFill>
                  <a:schemeClr val="accent1">
                    <a:lumMod val="75000"/>
                  </a:schemeClr>
                </a:solidFill>
              </a:rPr>
              <a:t> ES-UN VEHICULO</a:t>
            </a:r>
          </a:p>
          <a:p>
            <a:endParaRPr lang="es-419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6355080" y="2857500"/>
            <a:ext cx="1218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419" dirty="0"/>
              <a:t>VEHICULO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560820" y="3531870"/>
            <a:ext cx="883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419" dirty="0"/>
              <a:t>CARRO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415747" y="4270534"/>
            <a:ext cx="1173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419" dirty="0"/>
              <a:t>GOLF CAR 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7002607" y="3226832"/>
            <a:ext cx="0" cy="3050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endCxn id="7" idx="2"/>
          </p:cNvCxnSpPr>
          <p:nvPr/>
        </p:nvCxnSpPr>
        <p:spPr>
          <a:xfrm flipV="1">
            <a:off x="7002607" y="3901202"/>
            <a:ext cx="1" cy="2301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365758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C40DB2-81B5-4B52-848A-FD60EFC370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Contrato</a:t>
            </a:r>
            <a:r>
              <a:rPr lang="en-US" dirty="0"/>
              <a:t> </a:t>
            </a:r>
            <a:r>
              <a:rPr lang="en-US" dirty="0" err="1"/>
              <a:t>Sobreescritura</a:t>
            </a:r>
            <a:r>
              <a:rPr lang="en-US" dirty="0"/>
              <a:t> de equals()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5121B6-3017-4F19-89C9-0FA7BFC1D9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Debe ser REFLEXIVO</a:t>
            </a:r>
          </a:p>
          <a:p>
            <a:pPr>
              <a:buFont typeface="Courier New" panose="02070309020205020404" pitchFamily="49" charset="0"/>
              <a:buChar char="o"/>
            </a:pPr>
            <a:endParaRPr lang="en-US" dirty="0"/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Debe ser SIMÉTRICO</a:t>
            </a:r>
          </a:p>
          <a:p>
            <a:pPr>
              <a:buFont typeface="Courier New" panose="02070309020205020404" pitchFamily="49" charset="0"/>
              <a:buChar char="o"/>
            </a:pPr>
            <a:endParaRPr lang="en-US" dirty="0"/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/>
              <a:t>Debe ser TRANSITIVO</a:t>
            </a:r>
          </a:p>
          <a:p>
            <a:pPr>
              <a:buFont typeface="Courier New" panose="02070309020205020404" pitchFamily="49" charset="0"/>
              <a:buChar char="o"/>
            </a:pPr>
            <a:endParaRPr lang="en-US" dirty="0"/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 err="1"/>
              <a:t>Ningún</a:t>
            </a:r>
            <a:r>
              <a:rPr lang="en-US" dirty="0"/>
              <a:t> </a:t>
            </a:r>
            <a:r>
              <a:rPr lang="en-US" dirty="0" err="1"/>
              <a:t>objeto</a:t>
            </a:r>
            <a:r>
              <a:rPr lang="en-US" dirty="0"/>
              <a:t> non-null </a:t>
            </a:r>
            <a:r>
              <a:rPr lang="en-US" dirty="0" err="1"/>
              <a:t>puede</a:t>
            </a:r>
            <a:r>
              <a:rPr lang="en-US" dirty="0"/>
              <a:t> ser </a:t>
            </a:r>
            <a:r>
              <a:rPr lang="en-US" dirty="0" err="1"/>
              <a:t>igual</a:t>
            </a:r>
            <a:r>
              <a:rPr lang="en-US" dirty="0"/>
              <a:t> a null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0EDDC5-45F3-496C-A352-AB127EE966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7578" y="2158936"/>
            <a:ext cx="6756844" cy="5737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0D36A23-C607-47B7-954A-FA864B3EE3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0061" y="3281739"/>
            <a:ext cx="6419850" cy="5048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0B32053-49B7-4FE7-A529-7723749A7F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1570" y="4370169"/>
            <a:ext cx="10477500" cy="5524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6E5F4DD-431A-4660-821D-E6AF6D0963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59317" y="5471647"/>
            <a:ext cx="8124825" cy="55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90685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FF289F-B543-4ACC-9963-ECC8FD3E8B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/>
              <a:t>Método</a:t>
            </a:r>
            <a:r>
              <a:rPr lang="en-US" dirty="0"/>
              <a:t> </a:t>
            </a:r>
            <a:r>
              <a:rPr lang="en-US" dirty="0" err="1"/>
              <a:t>getClass</a:t>
            </a:r>
            <a:r>
              <a:rPr lang="en-US" dirty="0"/>
              <a:t>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7C4612-2E75-4205-A50E-C791044AD7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s-419" sz="2800" dirty="0"/>
              <a:t> Retorna la información del tipo de un Objeto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s-419" sz="2800" dirty="0"/>
              <a:t>Es más restrictivo que </a:t>
            </a:r>
            <a:r>
              <a:rPr lang="es-419" sz="2800" i="1" dirty="0" err="1"/>
              <a:t>instance</a:t>
            </a:r>
            <a:r>
              <a:rPr lang="es-419" sz="2800" i="1" dirty="0"/>
              <a:t> </a:t>
            </a:r>
            <a:r>
              <a:rPr lang="es-419" sz="2800" i="1" dirty="0" err="1"/>
              <a:t>of</a:t>
            </a:r>
            <a:r>
              <a:rPr lang="es-419" sz="2800" dirty="0"/>
              <a:t>, ya que subclases evaluadas tendrán diferentes resultados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s-419" sz="2800" dirty="0"/>
              <a:t>Se usara </a:t>
            </a:r>
            <a:r>
              <a:rPr lang="es-419" sz="2800" i="1" dirty="0" err="1"/>
              <a:t>getClass</a:t>
            </a:r>
            <a:r>
              <a:rPr lang="es-419" sz="2800" i="1" dirty="0"/>
              <a:t>() </a:t>
            </a:r>
            <a:r>
              <a:rPr lang="es-419" sz="2800" dirty="0"/>
              <a:t>en vez de </a:t>
            </a:r>
            <a:r>
              <a:rPr lang="es-419" sz="2800" i="1" dirty="0" err="1"/>
              <a:t>instance</a:t>
            </a:r>
            <a:r>
              <a:rPr lang="es-419" sz="2800" i="1" dirty="0"/>
              <a:t> </a:t>
            </a:r>
            <a:r>
              <a:rPr lang="es-419" sz="2800" i="1" dirty="0" err="1"/>
              <a:t>of</a:t>
            </a:r>
            <a:r>
              <a:rPr lang="es-419" sz="2800" i="1" dirty="0"/>
              <a:t> </a:t>
            </a:r>
            <a:r>
              <a:rPr lang="es-419" sz="2800" dirty="0"/>
              <a:t>en la sobreescritura del </a:t>
            </a:r>
            <a:r>
              <a:rPr lang="es-419" sz="2800" dirty="0" err="1"/>
              <a:t>equals</a:t>
            </a:r>
            <a:endParaRPr lang="es-419" sz="2800" dirty="0"/>
          </a:p>
          <a:p>
            <a:pPr>
              <a:buFont typeface="Courier New" panose="02070309020205020404" pitchFamily="49" charset="0"/>
              <a:buChar char="o"/>
            </a:pPr>
            <a:r>
              <a:rPr lang="es-419" sz="2800" dirty="0"/>
              <a:t>Se debe verificar que el objeto recibido no sea </a:t>
            </a:r>
            <a:r>
              <a:rPr lang="es-419" sz="2800" dirty="0" err="1"/>
              <a:t>null</a:t>
            </a:r>
            <a:r>
              <a:rPr lang="es-419" sz="2800" dirty="0"/>
              <a:t> antes de usar el método</a:t>
            </a:r>
          </a:p>
        </p:txBody>
      </p:sp>
    </p:spTree>
    <p:extLst>
      <p:ext uri="{BB962C8B-B14F-4D97-AF65-F5344CB8AC3E}">
        <p14:creationId xmlns:p14="http://schemas.microsoft.com/office/powerpoint/2010/main" val="134380416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7E3983-D751-4A3C-A81C-9EF6F4402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/>
              <a:t>Correcta implementación </a:t>
            </a:r>
            <a:r>
              <a:rPr lang="es-419" dirty="0" err="1"/>
              <a:t>equals</a:t>
            </a:r>
            <a:r>
              <a:rPr lang="es-419" dirty="0"/>
              <a:t>()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021E06-76E2-423D-AF87-7CB7B47A197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grayscl/>
          </a:blip>
          <a:srcRect l="9835"/>
          <a:stretch/>
        </p:blipFill>
        <p:spPr>
          <a:xfrm>
            <a:off x="1097280" y="1984776"/>
            <a:ext cx="10240807" cy="4001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59375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7E3983-D751-4A3C-A81C-9EF6F4402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/>
              <a:t>Correcta implementación </a:t>
            </a:r>
            <a:r>
              <a:rPr lang="es-419" dirty="0" err="1"/>
              <a:t>equals</a:t>
            </a:r>
            <a:r>
              <a:rPr lang="es-419" dirty="0"/>
              <a:t>()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2F02792-51EC-432D-9953-1866080087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592666"/>
          </a:xfrm>
        </p:spPr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s-419" sz="2800" dirty="0"/>
              <a:t> Implementación en subclase Point3D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820C33-EDD5-4917-B60E-E4234AADE4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303" y="2546774"/>
            <a:ext cx="10027377" cy="3101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79893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688794-B607-46A8-8DF6-89DBF91CE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/>
              <a:t>Sobreescritura  método </a:t>
            </a:r>
            <a:r>
              <a:rPr lang="es-419" dirty="0" err="1"/>
              <a:t>hashcode</a:t>
            </a:r>
            <a:r>
              <a:rPr lang="es-419" dirty="0"/>
              <a:t>()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C1730C-5D69-4FEA-8840-92F6D52DE5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El </a:t>
            </a:r>
            <a:r>
              <a:rPr lang="es-419" dirty="0"/>
              <a:t>método </a:t>
            </a:r>
            <a:r>
              <a:rPr lang="es-419" dirty="0" err="1"/>
              <a:t>hashcode</a:t>
            </a:r>
            <a:r>
              <a:rPr lang="es-419" dirty="0"/>
              <a:t> se encuentra definido en la clase </a:t>
            </a:r>
            <a:r>
              <a:rPr lang="es-419" dirty="0" err="1"/>
              <a:t>Object</a:t>
            </a:r>
            <a:endParaRPr lang="es-419" dirty="0"/>
          </a:p>
          <a:p>
            <a:endParaRPr lang="es-419" dirty="0"/>
          </a:p>
          <a:p>
            <a:endParaRPr lang="es-419" dirty="0"/>
          </a:p>
          <a:p>
            <a:r>
              <a:rPr lang="es-419" dirty="0"/>
              <a:t>Retorna una representación </a:t>
            </a:r>
            <a:r>
              <a:rPr lang="es-419" dirty="0" err="1"/>
              <a:t>integer</a:t>
            </a:r>
            <a:r>
              <a:rPr lang="es-419" dirty="0"/>
              <a:t> de la dirección en memoria del objeto.</a:t>
            </a:r>
          </a:p>
          <a:p>
            <a:r>
              <a:rPr lang="es-419" dirty="0"/>
              <a:t>Es usado en las colecciones de que usan códigos hash: </a:t>
            </a:r>
            <a:r>
              <a:rPr lang="es-419" dirty="0" err="1"/>
              <a:t>HashMap</a:t>
            </a:r>
            <a:r>
              <a:rPr lang="es-419" dirty="0"/>
              <a:t>, </a:t>
            </a:r>
            <a:r>
              <a:rPr lang="es-419" dirty="0" err="1"/>
              <a:t>HashSet</a:t>
            </a:r>
            <a:r>
              <a:rPr lang="es-419" dirty="0"/>
              <a:t> etc.  (Mas en el 2do. parcial)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BCCCBD-3EED-4F6B-910A-EF45703A3F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6493" y="2341054"/>
            <a:ext cx="4640583" cy="780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97798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B52A6-28B4-4D96-B475-DDB11B668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Contrato</a:t>
            </a:r>
            <a:r>
              <a:rPr lang="en-US" dirty="0"/>
              <a:t> equals y </a:t>
            </a:r>
            <a:r>
              <a:rPr lang="en-US" dirty="0" err="1"/>
              <a:t>hashcode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7AEF15-004B-47C8-B035-3450ED2407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rmAutofit/>
          </a:bodyPr>
          <a:lstStyle/>
          <a:p>
            <a:pPr algn="just"/>
            <a:r>
              <a:rPr lang="es-419" sz="3200" dirty="0"/>
              <a:t> Los métodos </a:t>
            </a:r>
            <a:r>
              <a:rPr lang="es-419" sz="3200" dirty="0" err="1"/>
              <a:t>equals</a:t>
            </a:r>
            <a:r>
              <a:rPr lang="es-419" sz="3200" dirty="0"/>
              <a:t> y </a:t>
            </a:r>
            <a:r>
              <a:rPr lang="es-419" sz="3200" dirty="0" err="1"/>
              <a:t>hashcode</a:t>
            </a:r>
            <a:r>
              <a:rPr lang="es-419" sz="3200" dirty="0"/>
              <a:t> deben ser consistentes entre sí</a:t>
            </a:r>
          </a:p>
          <a:p>
            <a:pPr algn="just"/>
            <a:r>
              <a:rPr lang="es-419" sz="3200" dirty="0"/>
              <a:t>Los objetos que son iguales entre sí de acuerdo al método </a:t>
            </a:r>
            <a:r>
              <a:rPr lang="es-419" sz="3200" dirty="0" err="1"/>
              <a:t>equals</a:t>
            </a:r>
            <a:r>
              <a:rPr lang="es-419" sz="3200" dirty="0"/>
              <a:t>, deben retornar el mismo código hash</a:t>
            </a:r>
          </a:p>
        </p:txBody>
      </p:sp>
    </p:spTree>
    <p:extLst>
      <p:ext uri="{BB962C8B-B14F-4D97-AF65-F5344CB8AC3E}">
        <p14:creationId xmlns:p14="http://schemas.microsoft.com/office/powerpoint/2010/main" val="5310077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6242DF-33D7-465D-813C-10C21A7EC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Objects.hash</a:t>
            </a:r>
            <a:r>
              <a:rPr lang="en-US" dirty="0"/>
              <a:t>()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C5F235-97F6-4789-B202-0FB94B543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36914"/>
            <a:ext cx="10515600" cy="4351338"/>
          </a:xfrm>
        </p:spPr>
        <p:txBody>
          <a:bodyPr/>
          <a:lstStyle/>
          <a:p>
            <a:r>
              <a:rPr lang="en-US" dirty="0"/>
              <a:t>Genera un </a:t>
            </a:r>
            <a:r>
              <a:rPr lang="en-US" dirty="0" err="1"/>
              <a:t>código</a:t>
            </a:r>
            <a:r>
              <a:rPr lang="en-US" dirty="0"/>
              <a:t> hash por la </a:t>
            </a:r>
            <a:r>
              <a:rPr lang="en-US" dirty="0" err="1"/>
              <a:t>secuencia</a:t>
            </a:r>
            <a:r>
              <a:rPr lang="en-US" dirty="0"/>
              <a:t> de </a:t>
            </a:r>
            <a:r>
              <a:rPr lang="en-US" dirty="0" err="1"/>
              <a:t>valores</a:t>
            </a:r>
            <a:r>
              <a:rPr lang="en-US" dirty="0"/>
              <a:t> </a:t>
            </a:r>
            <a:r>
              <a:rPr lang="en-US" dirty="0" err="1"/>
              <a:t>enviados</a:t>
            </a:r>
            <a:r>
              <a:rPr lang="en-US" dirty="0"/>
              <a:t> por </a:t>
            </a:r>
            <a:r>
              <a:rPr lang="en-US" dirty="0" err="1"/>
              <a:t>parámetros</a:t>
            </a:r>
            <a:r>
              <a:rPr lang="en-US" dirty="0"/>
              <a:t>.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Salida: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94A8B6-4942-4000-BD52-3546E6E0F5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7589" y="3097349"/>
            <a:ext cx="7694303" cy="66330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E1D21F4-F6D5-408E-A9E5-3416F5015D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3032" y="5032375"/>
            <a:ext cx="3198058" cy="663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23950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209B30-0F86-43EE-B1C5-58EAF7BE7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/>
              <a:t>Sobrescribiendo el método </a:t>
            </a:r>
            <a:r>
              <a:rPr lang="es-419" dirty="0" err="1"/>
              <a:t>hashcode</a:t>
            </a:r>
            <a:r>
              <a:rPr lang="es-419" dirty="0"/>
              <a:t>() de la clase Punto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18CC47-FF92-4CB8-97D8-4A2A7D8A92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419" dirty="0"/>
              <a:t>Los atributos utilizados para comparar la igualdad son los mismos que deben ser utilizados para generar el código hash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B7155B-199D-4631-B8BF-2BD69374B6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3325" y="3015891"/>
            <a:ext cx="5796257" cy="1683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360944"/>
      </p:ext>
    </p:extLst>
  </p:cSld>
  <p:clrMapOvr>
    <a:masterClrMapping/>
  </p:clrMapOvr>
</p:sld>
</file>

<file path=ppt/theme/theme1.xml><?xml version="1.0" encoding="utf-8"?>
<a:theme xmlns:a="http://schemas.openxmlformats.org/drawingml/2006/main" name="POO_diapo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O_diapos" id="{911F6859-8718-47AF-9073-05C55303AF07}" vid="{59BFCAF5-6DD9-4C2C-89C0-83345D1751B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POO_diapos</Template>
  <TotalTime>6189</TotalTime>
  <Words>3960</Words>
  <Application>Microsoft Office PowerPoint</Application>
  <PresentationFormat>Widescreen</PresentationFormat>
  <Paragraphs>515</Paragraphs>
  <Slides>97</Slides>
  <Notes>40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97</vt:i4>
      </vt:variant>
    </vt:vector>
  </HeadingPairs>
  <TitlesOfParts>
    <vt:vector size="105" baseType="lpstr">
      <vt:lpstr>Arial</vt:lpstr>
      <vt:lpstr>Calibri</vt:lpstr>
      <vt:lpstr>Calibri Light</vt:lpstr>
      <vt:lpstr>Courier New</vt:lpstr>
      <vt:lpstr>Quattrocento Sans</vt:lpstr>
      <vt:lpstr>Wingdings</vt:lpstr>
      <vt:lpstr>Wingdings 3</vt:lpstr>
      <vt:lpstr>POO_diapos</vt:lpstr>
      <vt:lpstr>Programación Orientada a Objeto</vt:lpstr>
      <vt:lpstr>Unidad 4: Herencia, Clases Abstractas, Interfaces y Polimorfismo</vt:lpstr>
      <vt:lpstr>Unidad 4: Herencia, Clases Abstractas, Interfaces y Polimorfismo</vt:lpstr>
      <vt:lpstr>Non-Access Members Modifiers: FINAL</vt:lpstr>
      <vt:lpstr>Pilares de la Orientación a Objetos</vt:lpstr>
      <vt:lpstr>Herencia</vt:lpstr>
      <vt:lpstr>Herencia en Java </vt:lpstr>
      <vt:lpstr>Herencia en Java </vt:lpstr>
      <vt:lpstr>IS-A vs HAS-A  ES UN?  Vs TIENE UN?</vt:lpstr>
      <vt:lpstr>IS-A vs HAS-A  ES UN?  Vs TIENE UN?</vt:lpstr>
      <vt:lpstr>PowerPoint Presentation</vt:lpstr>
      <vt:lpstr>Herencia y Acceso a miembros</vt:lpstr>
      <vt:lpstr>Herencia y Acceso a miembros</vt:lpstr>
      <vt:lpstr>Modificador de Acceso: Protected</vt:lpstr>
      <vt:lpstr>Modificador de Acceso: Protected</vt:lpstr>
      <vt:lpstr>Keyword super();</vt:lpstr>
      <vt:lpstr>Constructores y Herencia</vt:lpstr>
      <vt:lpstr>Qué pasa si el constructor de la superclase tiene argumentos?</vt:lpstr>
      <vt:lpstr>Qué pasa si el constructor de la superclase tiene argumentos?</vt:lpstr>
      <vt:lpstr>Clases - Final</vt:lpstr>
      <vt:lpstr>Polimorfismo</vt:lpstr>
      <vt:lpstr>Polimorfismo y Herencia</vt:lpstr>
      <vt:lpstr>Polimorfismo y Herencia</vt:lpstr>
      <vt:lpstr>Creando Objetos Polimorficos El polimorfismo permite usar variables de referencia de tipo genérica (superclase), para referirnos a objetos de tipo más específicos (subclase).  </vt:lpstr>
      <vt:lpstr>Polimorfismo </vt:lpstr>
      <vt:lpstr>Sobreescritura de Métodos en Java</vt:lpstr>
      <vt:lpstr>Sobreescritura de Métodos en Java</vt:lpstr>
      <vt:lpstr>Sobreescritura de Métodos en Java Reglas de la Sobre escritura</vt:lpstr>
      <vt:lpstr>Sobreescritura de Métodos en Java Reglas de la Sobre escritura</vt:lpstr>
      <vt:lpstr>PowerPoint Presentation</vt:lpstr>
      <vt:lpstr>Sobreescritura de Métodos en Java</vt:lpstr>
      <vt:lpstr>Invocando una versión de la Superclase de un Método Sobrescrito</vt:lpstr>
      <vt:lpstr>Sobrecarga versus Sobreescritura</vt:lpstr>
      <vt:lpstr>Sobreescritura y Métodos Static</vt:lpstr>
      <vt:lpstr>Sobreescritura y Variables de Instancia</vt:lpstr>
      <vt:lpstr>toString() - Ejemplo de Sobrescritura</vt:lpstr>
      <vt:lpstr>Ejemplo de Sobrescritura de toString()</vt:lpstr>
      <vt:lpstr>Notación @Override encima del método</vt:lpstr>
      <vt:lpstr>Abstract Class</vt:lpstr>
      <vt:lpstr>Non-Access modifier:  abstract Abstract Classes </vt:lpstr>
      <vt:lpstr>Non-Access modifier: abstract  -Abstract Classes </vt:lpstr>
      <vt:lpstr>Métodos abstract:</vt:lpstr>
      <vt:lpstr>PowerPoint Presentation</vt:lpstr>
      <vt:lpstr>Implementación método abstracto</vt:lpstr>
      <vt:lpstr> TALLER EN CLASE</vt:lpstr>
      <vt:lpstr>Interfaces en Java</vt:lpstr>
      <vt:lpstr>Interfaces</vt:lpstr>
      <vt:lpstr>Interfaces</vt:lpstr>
      <vt:lpstr>Interfaces</vt:lpstr>
      <vt:lpstr>Una interface se implementa</vt:lpstr>
      <vt:lpstr>Interface</vt:lpstr>
      <vt:lpstr>Interfaces </vt:lpstr>
      <vt:lpstr>Interfaces</vt:lpstr>
      <vt:lpstr>Por que usar Interfaces?</vt:lpstr>
      <vt:lpstr>Por que usar Interfaces?</vt:lpstr>
      <vt:lpstr>Por que usar Interfaces?</vt:lpstr>
      <vt:lpstr>Por que usar Interfaces?</vt:lpstr>
      <vt:lpstr>Por que usar Interfaces?</vt:lpstr>
      <vt:lpstr>Otro Ejemplo Uso de Interfaz y Herencia</vt:lpstr>
      <vt:lpstr>Otro Ejemplo Uso de Interfaz y Herencia Declaraciones validas de PlayerPiece</vt:lpstr>
      <vt:lpstr>Relación entre clases e interfaces</vt:lpstr>
      <vt:lpstr>Diferencias entre clases Abstractas y las Interfaces</vt:lpstr>
      <vt:lpstr>Diferencias entre clases Abstractas y las Interfaces</vt:lpstr>
      <vt:lpstr>Uso de las interfaces</vt:lpstr>
      <vt:lpstr>Métodos default en Interfaces</vt:lpstr>
      <vt:lpstr>Métodos default en Interfaces</vt:lpstr>
      <vt:lpstr>Métodos default en Interfaces</vt:lpstr>
      <vt:lpstr>Enlace Dinámico y Casting</vt:lpstr>
      <vt:lpstr>Enlace Dinámico </vt:lpstr>
      <vt:lpstr>Enlace dinámico</vt:lpstr>
      <vt:lpstr>Enlace dinámico</vt:lpstr>
      <vt:lpstr>Enlace dinámico</vt:lpstr>
      <vt:lpstr>Instance of</vt:lpstr>
      <vt:lpstr>Upcasting y Downcasting</vt:lpstr>
      <vt:lpstr>Downcasting</vt:lpstr>
      <vt:lpstr>Downcasting</vt:lpstr>
      <vt:lpstr>ClassCastException</vt:lpstr>
      <vt:lpstr>Upcasting</vt:lpstr>
      <vt:lpstr>Analizar:</vt:lpstr>
      <vt:lpstr>Analizar:</vt:lpstr>
      <vt:lpstr>Método equals</vt:lpstr>
      <vt:lpstr>equals - Ejemplo de Sobreescritura</vt:lpstr>
      <vt:lpstr>equals - Ejemplo de Sobreescritura</vt:lpstr>
      <vt:lpstr>Sobrescribiendo el método equals para la clase Punto</vt:lpstr>
      <vt:lpstr>Sobrescribiendo el método equals para la clase Punto</vt:lpstr>
      <vt:lpstr>Sobrescribiendo el método equals para la clase Punto</vt:lpstr>
      <vt:lpstr>Sobrescribiendo el método equals para la clase Punto</vt:lpstr>
      <vt:lpstr>Sobrescribiendo el método equals para la clase Punto</vt:lpstr>
      <vt:lpstr>Sobrescribiendo el método equals para la clase Punto</vt:lpstr>
      <vt:lpstr>Contrato Sobreescritura de equals()</vt:lpstr>
      <vt:lpstr>Método getClass()</vt:lpstr>
      <vt:lpstr>Correcta implementación equals()</vt:lpstr>
      <vt:lpstr>Correcta implementación equals()</vt:lpstr>
      <vt:lpstr>Sobreescritura  método hashcode()</vt:lpstr>
      <vt:lpstr>Contrato equals y hashcode</vt:lpstr>
      <vt:lpstr>Objects.hash() </vt:lpstr>
      <vt:lpstr>Sobrescribiendo el método hashcode() de la clase Punto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Programación Orientada a Objeto</dc:title>
  <dc:creator>Angela Carrera Rivera</dc:creator>
  <cp:lastModifiedBy>Angela Carrera Rivera</cp:lastModifiedBy>
  <cp:revision>69</cp:revision>
  <dcterms:created xsi:type="dcterms:W3CDTF">2019-05-03T11:36:30Z</dcterms:created>
  <dcterms:modified xsi:type="dcterms:W3CDTF">2019-05-17T19:30:41Z</dcterms:modified>
</cp:coreProperties>
</file>